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5"/>
  </p:notesMasterIdLst>
  <p:sldIdLst>
    <p:sldId id="256" r:id="rId2"/>
    <p:sldId id="258" r:id="rId3"/>
    <p:sldId id="259" r:id="rId4"/>
    <p:sldId id="297" r:id="rId5"/>
    <p:sldId id="260" r:id="rId6"/>
    <p:sldId id="298" r:id="rId7"/>
    <p:sldId id="305" r:id="rId8"/>
    <p:sldId id="262" r:id="rId9"/>
    <p:sldId id="268" r:id="rId10"/>
    <p:sldId id="299" r:id="rId11"/>
    <p:sldId id="300" r:id="rId12"/>
    <p:sldId id="301" r:id="rId13"/>
    <p:sldId id="302" r:id="rId14"/>
    <p:sldId id="257" r:id="rId15"/>
    <p:sldId id="273" r:id="rId16"/>
    <p:sldId id="304" r:id="rId17"/>
    <p:sldId id="306" r:id="rId18"/>
    <p:sldId id="307" r:id="rId19"/>
    <p:sldId id="309" r:id="rId20"/>
    <p:sldId id="271" r:id="rId21"/>
    <p:sldId id="303" r:id="rId22"/>
    <p:sldId id="310" r:id="rId23"/>
    <p:sldId id="311" r:id="rId24"/>
    <p:sldId id="312" r:id="rId25"/>
    <p:sldId id="279" r:id="rId26"/>
    <p:sldId id="313" r:id="rId27"/>
    <p:sldId id="314" r:id="rId28"/>
    <p:sldId id="315" r:id="rId29"/>
    <p:sldId id="316" r:id="rId30"/>
    <p:sldId id="317" r:id="rId31"/>
    <p:sldId id="318" r:id="rId32"/>
    <p:sldId id="322" r:id="rId33"/>
    <p:sldId id="319" r:id="rId34"/>
    <p:sldId id="321" r:id="rId35"/>
    <p:sldId id="320" r:id="rId36"/>
    <p:sldId id="323" r:id="rId37"/>
    <p:sldId id="324" r:id="rId38"/>
    <p:sldId id="325" r:id="rId39"/>
    <p:sldId id="329" r:id="rId40"/>
    <p:sldId id="327" r:id="rId41"/>
    <p:sldId id="331" r:id="rId42"/>
    <p:sldId id="332" r:id="rId43"/>
    <p:sldId id="334"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ambria Math" panose="02040503050406030204" pitchFamily="18" charset="0"/>
      <p:regular r:id="rId50"/>
    </p:embeddedFont>
    <p:embeddedFont>
      <p:font typeface="Catamaran ExtraLight" panose="020B0604020202020204" charset="0"/>
      <p:regular r:id="rId51"/>
      <p:bold r:id="rId52"/>
    </p:embeddedFont>
    <p:embeddedFont>
      <p:font typeface="Catamaran Light" panose="020B0604020202020204" charset="0"/>
      <p:regular r:id="rId53"/>
      <p:bold r:id="rId54"/>
    </p:embeddedFont>
    <p:embeddedFont>
      <p:font typeface="Fira Sans Extra Condensed Medium" panose="020B0604020202020204" charset="0"/>
      <p:regular r:id="rId55"/>
      <p:bold r:id="rId56"/>
      <p:italic r:id="rId57"/>
      <p:boldItalic r:id="rId58"/>
    </p:embeddedFont>
    <p:embeddedFont>
      <p:font typeface="Livvic" pitchFamily="2" charset="0"/>
      <p:regular r:id="rId59"/>
      <p:bold r:id="rId60"/>
      <p:italic r:id="rId61"/>
      <p:boldItalic r:id="rId62"/>
    </p:embeddedFont>
    <p:embeddedFont>
      <p:font typeface="Roboto"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86844-79FB-42D7-A026-8979774C3F00}" v="1" dt="2022-12-20T12:16:31.075"/>
  </p1510:revLst>
</p1510:revInfo>
</file>

<file path=ppt/tableStyles.xml><?xml version="1.0" encoding="utf-8"?>
<a:tblStyleLst xmlns:a="http://schemas.openxmlformats.org/drawingml/2006/main" def="{27171D68-BC33-4BD5-8E34-F5464C1098AA}">
  <a:tblStyle styleId="{27171D68-BC33-4BD5-8E34-F5464C1098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3" autoAdjust="0"/>
    <p:restoredTop sz="79110" autoAdjust="0"/>
  </p:normalViewPr>
  <p:slideViewPr>
    <p:cSldViewPr snapToGrid="0">
      <p:cViewPr varScale="1">
        <p:scale>
          <a:sx n="150" d="100"/>
          <a:sy n="150" d="100"/>
        </p:scale>
        <p:origin x="80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Tijs Dilmaghanian" userId="81720f61-3850-4344-bc8f-d6c0501c4a4a" providerId="ADAL" clId="{AD686844-79FB-42D7-A026-8979774C3F00}"/>
    <pc:docChg chg="modSld">
      <pc:chgData name="Sam Tijs Dilmaghanian" userId="81720f61-3850-4344-bc8f-d6c0501c4a4a" providerId="ADAL" clId="{AD686844-79FB-42D7-A026-8979774C3F00}" dt="2022-12-20T12:16:51.121" v="13" actId="2711"/>
      <pc:docMkLst>
        <pc:docMk/>
      </pc:docMkLst>
      <pc:sldChg chg="modSp mod">
        <pc:chgData name="Sam Tijs Dilmaghanian" userId="81720f61-3850-4344-bc8f-d6c0501c4a4a" providerId="ADAL" clId="{AD686844-79FB-42D7-A026-8979774C3F00}" dt="2022-12-20T12:16:51.121" v="13" actId="2711"/>
        <pc:sldMkLst>
          <pc:docMk/>
          <pc:sldMk cId="3956944491" sldId="301"/>
        </pc:sldMkLst>
        <pc:graphicFrameChg chg="mod modGraphic">
          <ac:chgData name="Sam Tijs Dilmaghanian" userId="81720f61-3850-4344-bc8f-d6c0501c4a4a" providerId="ADAL" clId="{AD686844-79FB-42D7-A026-8979774C3F00}" dt="2022-12-20T12:16:51.121" v="13" actId="2711"/>
          <ac:graphicFrameMkLst>
            <pc:docMk/>
            <pc:sldMk cId="3956944491" sldId="301"/>
            <ac:graphicFrameMk id="2" creationId="{D4E2B727-3B26-4405-117D-94C5FE51D29E}"/>
          </ac:graphicFrameMkLst>
        </pc:graphicFrameChg>
      </pc:sldChg>
      <pc:sldChg chg="modSp mod">
        <pc:chgData name="Sam Tijs Dilmaghanian" userId="81720f61-3850-4344-bc8f-d6c0501c4a4a" providerId="ADAL" clId="{AD686844-79FB-42D7-A026-8979774C3F00}" dt="2022-12-19T21:36:41.992" v="5" actId="166"/>
        <pc:sldMkLst>
          <pc:docMk/>
          <pc:sldMk cId="3415484618" sldId="327"/>
        </pc:sldMkLst>
        <pc:spChg chg="mod ord">
          <ac:chgData name="Sam Tijs Dilmaghanian" userId="81720f61-3850-4344-bc8f-d6c0501c4a4a" providerId="ADAL" clId="{AD686844-79FB-42D7-A026-8979774C3F00}" dt="2022-12-19T21:36:41.992" v="5" actId="166"/>
          <ac:spMkLst>
            <pc:docMk/>
            <pc:sldMk cId="3415484618" sldId="327"/>
            <ac:spMk id="384" creationId="{00000000-0000-0000-0000-000000000000}"/>
          </ac:spMkLst>
        </pc:spChg>
        <pc:picChg chg="mod">
          <ac:chgData name="Sam Tijs Dilmaghanian" userId="81720f61-3850-4344-bc8f-d6c0501c4a4a" providerId="ADAL" clId="{AD686844-79FB-42D7-A026-8979774C3F00}" dt="2022-12-19T21:36:38.744" v="4" actId="14100"/>
          <ac:picMkLst>
            <pc:docMk/>
            <pc:sldMk cId="3415484618" sldId="327"/>
            <ac:picMk id="4" creationId="{5865FF3C-F615-6EDB-693A-CD607A7BE32F}"/>
          </ac:picMkLst>
        </pc:picChg>
      </pc:sldChg>
      <pc:sldChg chg="modSp mod">
        <pc:chgData name="Sam Tijs Dilmaghanian" userId="81720f61-3850-4344-bc8f-d6c0501c4a4a" providerId="ADAL" clId="{AD686844-79FB-42D7-A026-8979774C3F00}" dt="2022-12-19T21:37:24.575" v="11" actId="1035"/>
        <pc:sldMkLst>
          <pc:docMk/>
          <pc:sldMk cId="3903328553" sldId="332"/>
        </pc:sldMkLst>
        <pc:picChg chg="mod">
          <ac:chgData name="Sam Tijs Dilmaghanian" userId="81720f61-3850-4344-bc8f-d6c0501c4a4a" providerId="ADAL" clId="{AD686844-79FB-42D7-A026-8979774C3F00}" dt="2022-12-19T21:37:24.575" v="11" actId="1035"/>
          <ac:picMkLst>
            <pc:docMk/>
            <pc:sldMk cId="3903328553" sldId="332"/>
            <ac:picMk id="13" creationId="{73728762-C101-84D0-A666-E5F0601DBA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br>
              <a:rPr lang="nl-NL" dirty="0"/>
            </a:br>
            <a:r>
              <a:rPr lang="nl-NL" b="0" i="0" dirty="0" err="1">
                <a:solidFill>
                  <a:srgbClr val="E8EAED"/>
                </a:solidFill>
                <a:effectLst/>
                <a:latin typeface="arial" panose="020B0604020202020204" pitchFamily="34" charset="0"/>
              </a:rPr>
              <a:t>ECM's</a:t>
            </a:r>
            <a:r>
              <a:rPr lang="nl-NL" b="0" i="0" dirty="0">
                <a:solidFill>
                  <a:srgbClr val="E8EAED"/>
                </a:solidFill>
                <a:effectLst/>
                <a:latin typeface="arial" panose="020B0604020202020204" pitchFamily="34" charset="0"/>
              </a:rPr>
              <a:t> zijn beter voor apparaten die bescherming tegen de omgeving nodig hebben, meer flexibiliteit in montagestijlen en richtingsontwerpen met meer losjes gereguleerde spanningsrails of voor oudere ontwerpen die een vervanging vereisen. Aan de andere kant zijn </a:t>
            </a:r>
            <a:r>
              <a:rPr lang="nl-NL" b="0" i="0" dirty="0" err="1">
                <a:solidFill>
                  <a:srgbClr val="E8EAED"/>
                </a:solidFill>
                <a:effectLst/>
                <a:latin typeface="arial" panose="020B0604020202020204" pitchFamily="34" charset="0"/>
              </a:rPr>
              <a:t>Mems</a:t>
            </a:r>
            <a:r>
              <a:rPr lang="nl-NL" b="0" i="0" dirty="0">
                <a:solidFill>
                  <a:srgbClr val="E8EAED"/>
                </a:solidFill>
                <a:effectLst/>
                <a:latin typeface="arial" panose="020B0604020202020204" pitchFamily="34" charset="0"/>
              </a:rPr>
              <a:t> voor kleinere, nieuwe producten waarbij de kosten een grote drijfveer zijn en ruimte en kracht belangrijk zijn.</a:t>
            </a:r>
            <a:endParaRPr lang="en-BE" b="0" i="0" dirty="0">
              <a:solidFill>
                <a:srgbClr val="E8EAED"/>
              </a:solidFill>
              <a:effectLst/>
              <a:latin typeface="arial" panose="020B0604020202020204" pitchFamily="34" charset="0"/>
            </a:endParaRPr>
          </a:p>
          <a:p>
            <a:endParaRPr lang="en-BE" b="0" i="0" dirty="0">
              <a:solidFill>
                <a:srgbClr val="E8EAED"/>
              </a:solidFill>
              <a:effectLst/>
              <a:latin typeface="arial" panose="020B0604020202020204" pitchFamily="34" charset="0"/>
            </a:endParaRPr>
          </a:p>
          <a:p>
            <a:endParaRPr lang="en-BE" b="0" i="0" dirty="0">
              <a:solidFill>
                <a:srgbClr val="E8EAED"/>
              </a:solidFill>
              <a:effectLst/>
              <a:latin typeface="arial" panose="020B0604020202020204" pitchFamily="34" charset="0"/>
            </a:endParaRPr>
          </a:p>
          <a:p>
            <a:pPr marL="158750" indent="0">
              <a:buNone/>
            </a:pPr>
            <a:r>
              <a:rPr lang="nl-NL" dirty="0"/>
              <a:t>Om te beginnen is er vastgelegd dat we blijven werken met een digitale microfoon. </a:t>
            </a:r>
            <a:r>
              <a:rPr lang="nl-NL" dirty="0" err="1"/>
              <a:t>ECM's</a:t>
            </a:r>
            <a:r>
              <a:rPr lang="nl-NL" dirty="0"/>
              <a:t> zijn alleen beschikbaar in analoge vorm. Verder hebben we meer voordeel bij het gebruik van een MEMS dan bij het gebruik van een ECM. </a:t>
            </a:r>
            <a:r>
              <a:rPr lang="nl-NL" dirty="0" err="1"/>
              <a:t>ECM's</a:t>
            </a:r>
            <a:r>
              <a:rPr lang="nl-NL" dirty="0"/>
              <a:t> zijn bijvoorbeeld niet SMD-gefabriceerd en zijn groter van formaat. Dit zal niet goed werken bij het maken van een microfoonarray. Vooral in ons geval waar de ruimte van de microfoonarray echt beperkt is. Het grote nadeel van het gebruik van MEMS is dat deze veel moeilijker IP-gecertificeerd zijn in vergelijking met de grotere ECM-microfoons. Maar dat is slechts een kleine factor bij het kiezen van de microfoon. Er zijn verschillende manieren om de MEMS-array nog steeds te beschermen tegen stof en water.</a:t>
            </a:r>
            <a:endParaRPr lang="en-BE" b="0" i="0" dirty="0">
              <a:solidFill>
                <a:srgbClr val="E8EAED"/>
              </a:solidFill>
              <a:effectLst/>
              <a:latin typeface="arial" panose="020B0604020202020204" pitchFamily="34" charset="0"/>
            </a:endParaRPr>
          </a:p>
          <a:p>
            <a:endParaRPr lang="nl-B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9438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nl-NL" dirty="0"/>
              <a:t>Waarom een ​​digitale microfoon gebruiken? We hebben ervoor gekozen om een ​​digitale microfoon te gebruiken vanwege de eenvoud van implementatie in het systeem. Digitale microfoons zijn gemakkelijk te communiceren met veel verschillende microcontrollers. Dit leidt tot een kortere time-</a:t>
            </a:r>
            <a:r>
              <a:rPr lang="nl-NL" dirty="0" err="1"/>
              <a:t>to</a:t>
            </a:r>
            <a:r>
              <a:rPr lang="nl-NL" dirty="0"/>
              <a:t>-market en wordt dus interessanter voor ons product. In onze applicatie hebben we niet de mogelijkheid nodig van analoge filtering en zelf ontworpen voorverwerking die analoge microfoons ons de kans geven om te implementeren. Conclusie : De implementatiekosten van een analoge microfoon wegen niet op tegen de mogelijke voordelen van een analoge microfoon.</a:t>
            </a:r>
            <a:endParaRPr lang="en-BE" b="0" i="0" dirty="0">
              <a:solidFill>
                <a:srgbClr val="E8EAED"/>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276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spcAft>
                <a:spcPts val="800"/>
              </a:spcAft>
              <a:buNone/>
              <a:tabLst>
                <a:tab pos="2257425" algn="l"/>
              </a:tabLst>
            </a:pPr>
            <a:r>
              <a:rPr lang="en-BE" sz="1100" dirty="0">
                <a:effectLst/>
                <a:latin typeface="Calibri" panose="020F0502020204030204" pitchFamily="34" charset="0"/>
                <a:ea typeface="Calibri" panose="020F0502020204030204" pitchFamily="34" charset="0"/>
                <a:cs typeface="Times New Roman" panose="02020603050405020304" pitchFamily="18" charset="0"/>
              </a:rPr>
              <a:t>PDM is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technologie</a:t>
            </a:r>
            <a:r>
              <a:rPr lang="en-BE" sz="1100" dirty="0">
                <a:effectLst/>
                <a:latin typeface="Calibri" panose="020F0502020204030204" pitchFamily="34" charset="0"/>
                <a:ea typeface="Calibri" panose="020F0502020204030204" pitchFamily="34" charset="0"/>
                <a:cs typeface="Times New Roman" panose="02020603050405020304" pitchFamily="18" charset="0"/>
              </a:rPr>
              <a:t> die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eerder</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zou</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gebruikt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worden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toepassing</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waar</a:t>
            </a:r>
            <a:r>
              <a:rPr lang="en-BE" sz="1100" dirty="0">
                <a:effectLst/>
                <a:latin typeface="Calibri" panose="020F0502020204030204" pitchFamily="34" charset="0"/>
                <a:ea typeface="Calibri" panose="020F0502020204030204" pitchFamily="34" charset="0"/>
                <a:cs typeface="Times New Roman" panose="02020603050405020304" pitchFamily="18" charset="0"/>
              </a:rPr>
              <a:t> de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gebruiker</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effectief</a:t>
            </a:r>
            <a:r>
              <a:rPr lang="en-BE" sz="1100" dirty="0">
                <a:effectLst/>
                <a:latin typeface="Calibri" panose="020F0502020204030204" pitchFamily="34" charset="0"/>
                <a:ea typeface="Calibri" panose="020F0502020204030204" pitchFamily="34" charset="0"/>
                <a:cs typeface="Times New Roman" panose="02020603050405020304" pitchFamily="18" charset="0"/>
              </a:rPr>
              <a:t> de audio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zal</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luisteren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Waar</a:t>
            </a:r>
            <a:r>
              <a:rPr lang="en-BE" sz="1100" dirty="0">
                <a:effectLst/>
                <a:latin typeface="Calibri" panose="020F0502020204030204" pitchFamily="34" charset="0"/>
                <a:ea typeface="Calibri" panose="020F0502020204030204" pitchFamily="34" charset="0"/>
                <a:cs typeface="Times New Roman" panose="02020603050405020304" pitchFamily="18" charset="0"/>
              </a:rPr>
              <a:t> het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belangrijk</a:t>
            </a:r>
            <a:r>
              <a:rPr lang="en-BE" sz="1100" dirty="0">
                <a:effectLst/>
                <a:latin typeface="Calibri" panose="020F0502020204030204" pitchFamily="34" charset="0"/>
                <a:ea typeface="Calibri" panose="020F0502020204030204" pitchFamily="34" charset="0"/>
                <a:cs typeface="Times New Roman" panose="02020603050405020304" pitchFamily="18" charset="0"/>
              </a:rPr>
              <a:t> is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dat</a:t>
            </a:r>
            <a:r>
              <a:rPr lang="en-BE" sz="1100" dirty="0">
                <a:effectLst/>
                <a:latin typeface="Calibri" panose="020F0502020204030204" pitchFamily="34" charset="0"/>
                <a:ea typeface="Calibri" panose="020F0502020204030204" pitchFamily="34" charset="0"/>
                <a:cs typeface="Times New Roman" panose="02020603050405020304" pitchFamily="18" charset="0"/>
              </a:rPr>
              <a:t> de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qualiteit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warmheid</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diepgang</a:t>
            </a:r>
            <a:r>
              <a:rPr lang="en-BE" sz="1100" dirty="0">
                <a:effectLst/>
                <a:latin typeface="Calibri" panose="020F0502020204030204" pitchFamily="34" charset="0"/>
                <a:ea typeface="Calibri" panose="020F0502020204030204" pitchFamily="34" charset="0"/>
                <a:cs typeface="Times New Roman" panose="02020603050405020304" pitchFamily="18" charset="0"/>
              </a:rPr>
              <a:t>) van het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geluid</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niet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verloren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gaat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p>
          <a:p>
            <a:pPr marL="158750" indent="0">
              <a:lnSpc>
                <a:spcPct val="107000"/>
              </a:lnSpc>
              <a:spcAft>
                <a:spcPts val="800"/>
              </a:spcAft>
              <a:buNone/>
              <a:tabLst>
                <a:tab pos="2257425" algn="l"/>
              </a:tabLst>
            </a:pPr>
            <a:r>
              <a:rPr lang="en-BE" sz="1100" dirty="0" err="1">
                <a:effectLst/>
                <a:latin typeface="Calibri" panose="020F0502020204030204" pitchFamily="34" charset="0"/>
                <a:ea typeface="Calibri" panose="020F0502020204030204" pitchFamily="34" charset="0"/>
                <a:cs typeface="Times New Roman" panose="02020603050405020304" pitchFamily="18" charset="0"/>
              </a:rPr>
              <a:t>Voor</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onze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toepassing</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waar</a:t>
            </a:r>
            <a:r>
              <a:rPr lang="en-BE" sz="1100" dirty="0">
                <a:effectLst/>
                <a:latin typeface="Calibri" panose="020F0502020204030204" pitchFamily="34" charset="0"/>
                <a:ea typeface="Calibri" panose="020F0502020204030204" pitchFamily="34" charset="0"/>
                <a:cs typeface="Times New Roman" panose="02020603050405020304" pitchFamily="18" charset="0"/>
              </a:rPr>
              <a:t> het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geluid</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gebruikt</a:t>
            </a:r>
            <a:r>
              <a:rPr lang="en-BE" sz="1100" dirty="0">
                <a:effectLst/>
                <a:latin typeface="Calibri" panose="020F0502020204030204" pitchFamily="34" charset="0"/>
                <a:ea typeface="Calibri" panose="020F0502020204030204" pitchFamily="34" charset="0"/>
                <a:cs typeface="Times New Roman" panose="02020603050405020304" pitchFamily="18" charset="0"/>
              </a:rPr>
              <a:t> word om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afstand</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berekenen</a:t>
            </a:r>
            <a:r>
              <a:rPr lang="en-BE" sz="1100" dirty="0">
                <a:effectLst/>
                <a:latin typeface="Calibri" panose="020F0502020204030204" pitchFamily="34" charset="0"/>
                <a:ea typeface="Calibri" panose="020F0502020204030204" pitchFamily="34" charset="0"/>
                <a:cs typeface="Times New Roman" panose="02020603050405020304" pitchFamily="18" charset="0"/>
              </a:rPr>
              <a:t> is het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interessanter</a:t>
            </a:r>
            <a:r>
              <a:rPr lang="en-BE" sz="1100" dirty="0">
                <a:effectLst/>
                <a:latin typeface="Calibri" panose="020F0502020204030204" pitchFamily="34" charset="0"/>
                <a:ea typeface="Calibri" panose="020F0502020204030204" pitchFamily="34" charset="0"/>
                <a:cs typeface="Times New Roman" panose="02020603050405020304" pitchFamily="18" charset="0"/>
              </a:rPr>
              <a:t> om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voor</a:t>
            </a:r>
            <a:r>
              <a:rPr lang="en-BE" sz="1100" dirty="0">
                <a:effectLst/>
                <a:latin typeface="Calibri" panose="020F0502020204030204" pitchFamily="34" charset="0"/>
                <a:ea typeface="Calibri" panose="020F0502020204030204" pitchFamily="34" charset="0"/>
                <a:cs typeface="Times New Roman" panose="02020603050405020304" pitchFamily="18" charset="0"/>
              </a:rPr>
              <a:t> I2C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gaan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aangezien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deze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hogere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resolutie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accuraatheid</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heeft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Dit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wil</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zeggen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meer</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informatie</a:t>
            </a:r>
            <a:r>
              <a:rPr lang="en-BE" sz="1100" dirty="0">
                <a:effectLst/>
                <a:latin typeface="Calibri" panose="020F0502020204030204" pitchFamily="34" charset="0"/>
                <a:ea typeface="Calibri" panose="020F0502020204030204" pitchFamily="34" charset="0"/>
                <a:cs typeface="Times New Roman" panose="02020603050405020304" pitchFamily="18" charset="0"/>
              </a:rPr>
              <a:t> in het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signaal</a:t>
            </a:r>
            <a:r>
              <a:rPr lang="en-BE" sz="1100" dirty="0">
                <a:effectLst/>
                <a:latin typeface="Calibri" panose="020F0502020204030204" pitchFamily="34" charset="0"/>
                <a:ea typeface="Calibri" panose="020F0502020204030204" pitchFamily="34" charset="0"/>
                <a:cs typeface="Times New Roman" panose="02020603050405020304" pitchFamily="18" charset="0"/>
              </a:rPr>
              <a:t> om de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nodige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berekeningen</a:t>
            </a:r>
            <a:r>
              <a:rPr lang="en-BE" sz="1100" dirty="0">
                <a:effectLst/>
                <a:latin typeface="Calibri" panose="020F0502020204030204" pitchFamily="34" charset="0"/>
                <a:ea typeface="Calibri" panose="020F0502020204030204" pitchFamily="34" charset="0"/>
                <a:cs typeface="Times New Roman" panose="02020603050405020304" pitchFamily="18" charset="0"/>
              </a:rPr>
              <a:t> op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uit</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te</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oefenen</a:t>
            </a:r>
            <a:r>
              <a:rPr lang="en-BE" sz="1100" dirty="0">
                <a:effectLst/>
                <a:latin typeface="Calibri" panose="020F0502020204030204" pitchFamily="34" charset="0"/>
                <a:ea typeface="Calibri" panose="020F0502020204030204" pitchFamily="34" charset="0"/>
                <a:cs typeface="Times New Roman" panose="02020603050405020304" pitchFamily="18" charset="0"/>
              </a:rPr>
              <a:t>.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Ook</a:t>
            </a:r>
            <a:r>
              <a:rPr lang="en-BE" sz="1100" dirty="0">
                <a:effectLst/>
                <a:latin typeface="Calibri" panose="020F0502020204030204" pitchFamily="34" charset="0"/>
                <a:ea typeface="Calibri" panose="020F0502020204030204" pitchFamily="34" charset="0"/>
                <a:cs typeface="Times New Roman" panose="02020603050405020304" pitchFamily="18" charset="0"/>
              </a:rPr>
              <a:t> is de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integratie</a:t>
            </a:r>
            <a:r>
              <a:rPr lang="en-BE" sz="1100" dirty="0">
                <a:effectLst/>
                <a:latin typeface="Calibri" panose="020F0502020204030204" pitchFamily="34" charset="0"/>
                <a:ea typeface="Calibri" panose="020F0502020204030204" pitchFamily="34" charset="0"/>
                <a:cs typeface="Times New Roman" panose="02020603050405020304" pitchFamily="18" charset="0"/>
              </a:rPr>
              <a:t> met de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a:t>
            </a:r>
            <a:r>
              <a:rPr lang="en-BE" sz="1100" dirty="0">
                <a:effectLst/>
                <a:latin typeface="Calibri" panose="020F0502020204030204" pitchFamily="34" charset="0"/>
                <a:ea typeface="Calibri" panose="020F0502020204030204" pitchFamily="34" charset="0"/>
                <a:cs typeface="Times New Roman" panose="02020603050405020304" pitchFamily="18" charset="0"/>
              </a:rPr>
              <a:t> DSP of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aangepaste</a:t>
            </a:r>
            <a:r>
              <a:rPr lang="en-BE" sz="1100" dirty="0">
                <a:effectLst/>
                <a:latin typeface="Calibri" panose="020F0502020204030204" pitchFamily="34" charset="0"/>
                <a:ea typeface="Calibri" panose="020F0502020204030204" pitchFamily="34" charset="0"/>
                <a:cs typeface="Times New Roman" panose="02020603050405020304" pitchFamily="18" charset="0"/>
              </a:rPr>
              <a:t> µc </a:t>
            </a:r>
            <a:r>
              <a:rPr lang="en-BE" sz="1100" dirty="0" err="1">
                <a:effectLst/>
                <a:latin typeface="Calibri" panose="020F0502020204030204" pitchFamily="34" charset="0"/>
                <a:ea typeface="Calibri" panose="020F0502020204030204" pitchFamily="34" charset="0"/>
                <a:cs typeface="Times New Roman" panose="02020603050405020304" pitchFamily="18" charset="0"/>
              </a:rPr>
              <a:t>eenvoudiger</a:t>
            </a:r>
            <a:r>
              <a:rPr lang="en-BE" sz="1100" dirty="0">
                <a:effectLst/>
                <a:latin typeface="Calibri" panose="020F0502020204030204" pitchFamily="34"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99516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02840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023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687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05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022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588310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e13d9a7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214828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043487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0739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594873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970373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350404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223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98585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52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9" r:id="rId7"/>
    <p:sldLayoutId id="2147483660" r:id="rId8"/>
    <p:sldLayoutId id="2147483661" r:id="rId9"/>
    <p:sldLayoutId id="2147483662" r:id="rId10"/>
    <p:sldLayoutId id="2147483664"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0.gif"/><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microsoft.com/office/2007/relationships/hdphoto" Target="../media/hdphoto7.wdp"/><Relationship Id="rId5" Type="http://schemas.openxmlformats.org/officeDocument/2006/relationships/image" Target="../media/image22.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hyperlink" Target="https://www.digikey.be/fr/products/detail/microchip-technology/AT32UC3A3256S-ALUR/2050756" TargetMode="External"/><Relationship Id="rId3" Type="http://schemas.openxmlformats.org/officeDocument/2006/relationships/hyperlink" Target="https://www.digikey.be/fr/products/detail/lattice-semiconductor-corporation/LCMXO2-2000HC-4FTG256C/2785424" TargetMode="External"/><Relationship Id="rId7" Type="http://schemas.openxmlformats.org/officeDocument/2006/relationships/hyperlink" Target="https://www.digikey.be/fr/products/detail/stmicroelectronics/STM32L486ZGT6/5344352" TargetMode="External"/><Relationship Id="rId2" Type="http://schemas.openxmlformats.org/officeDocument/2006/relationships/hyperlink" Target="https://www.digikey.be/fr/products/detail/lattice-semiconductor-corporation/ICE40HX4K-BG121/7784602" TargetMode="External"/><Relationship Id="rId1" Type="http://schemas.openxmlformats.org/officeDocument/2006/relationships/slideLayout" Target="../slideLayouts/slideLayout11.xml"/><Relationship Id="rId6" Type="http://schemas.openxmlformats.org/officeDocument/2006/relationships/hyperlink" Target="https://www.digikey.be/fr/products/detail/stmicroelectronics/STM32L433VCT6TR/10063403" TargetMode="External"/><Relationship Id="rId11" Type="http://schemas.openxmlformats.org/officeDocument/2006/relationships/hyperlink" Target="https://www.digikey.be/fr/products/detail/microchip-technology/PIC32MX274F256DT-V-PT/7354677" TargetMode="External"/><Relationship Id="rId5" Type="http://schemas.openxmlformats.org/officeDocument/2006/relationships/hyperlink" Target="https://www.digikey.be/fr/products/detail/lattice-semiconductor-corporation/LFE5UM-45F-8BG381C/5250574" TargetMode="External"/><Relationship Id="rId10" Type="http://schemas.openxmlformats.org/officeDocument/2006/relationships/hyperlink" Target="https://www.digikey.be/fr/products/detail/microchip-technology/PIC32MX530F128HT-I-PT/5032805" TargetMode="External"/><Relationship Id="rId4" Type="http://schemas.openxmlformats.org/officeDocument/2006/relationships/hyperlink" Target="https://www.digikey.be/fr/products/detail/lattice-semiconductor-corporation/LFE5U-25F-6BG256I/9553919" TargetMode="External"/><Relationship Id="rId9" Type="http://schemas.openxmlformats.org/officeDocument/2006/relationships/hyperlink" Target="https://www.digikey.be/fr/products/detail/microchip-technology/PIC24FJ128GB202-I-SO/387278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032" name="Picture 8">
            <a:extLst>
              <a:ext uri="{FF2B5EF4-FFF2-40B4-BE49-F238E27FC236}">
                <a16:creationId xmlns:a16="http://schemas.microsoft.com/office/drawing/2014/main" id="{37DF825A-8008-F6EE-E16F-0E59F18D7A6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r="29655"/>
          <a:stretch/>
        </p:blipFill>
        <p:spPr bwMode="auto">
          <a:xfrm>
            <a:off x="3708911" y="0"/>
            <a:ext cx="543509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8"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26"/>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Accomplishing the impossible using embedded solutions</a:t>
            </a:r>
            <a:endParaRPr dirty="0">
              <a:solidFill>
                <a:schemeClr val="lt1"/>
              </a:solidFill>
            </a:endParaRPr>
          </a:p>
        </p:txBody>
      </p:sp>
      <p:sp>
        <p:nvSpPr>
          <p:cNvPr id="130" name="Google Shape;130;p26"/>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EMBEDDED</a:t>
            </a:r>
            <a:br>
              <a:rPr lang="en" dirty="0">
                <a:solidFill>
                  <a:schemeClr val="lt1"/>
                </a:solidFill>
              </a:rPr>
            </a:br>
            <a:r>
              <a:rPr lang="en" dirty="0">
                <a:solidFill>
                  <a:schemeClr val="lt1"/>
                </a:solidFill>
              </a:rPr>
              <a:t>BIKE</a:t>
            </a:r>
            <a:br>
              <a:rPr lang="en" dirty="0">
                <a:solidFill>
                  <a:schemeClr val="lt1"/>
                </a:solidFill>
              </a:rPr>
            </a:br>
            <a:r>
              <a:rPr lang="en" dirty="0">
                <a:solidFill>
                  <a:schemeClr val="lt1"/>
                </a:solidFill>
              </a:rPr>
              <a:t>SAFETY</a:t>
            </a:r>
            <a:endParaRPr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14350" y="548400"/>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CHOICES</a:t>
            </a: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Content Placeholder 2">
            <a:extLst>
              <a:ext uri="{FF2B5EF4-FFF2-40B4-BE49-F238E27FC236}">
                <a16:creationId xmlns:a16="http://schemas.microsoft.com/office/drawing/2014/main" id="{D90DB241-32BF-3210-6FC2-A9C31AB220E8}"/>
              </a:ext>
            </a:extLst>
          </p:cNvPr>
          <p:cNvSpPr txBox="1">
            <a:spLocks/>
          </p:cNvSpPr>
          <p:nvPr/>
        </p:nvSpPr>
        <p:spPr>
          <a:xfrm>
            <a:off x="714350" y="1584300"/>
            <a:ext cx="41817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GB" sz="1200" dirty="0">
                <a:latin typeface="Livvic" pitchFamily="2" charset="0"/>
                <a:ea typeface="Roboto" panose="02000000000000000000" pitchFamily="2" charset="0"/>
                <a:cs typeface="Roboto" panose="02000000000000000000" pitchFamily="2" charset="0"/>
              </a:rPr>
              <a:t>Digital MEMS PDM : SPH0644LM4H-1</a:t>
            </a:r>
          </a:p>
          <a:p>
            <a:pPr lvl="1">
              <a:buClrTx/>
            </a:pPr>
            <a:r>
              <a:rPr lang="en-GB" sz="1200" dirty="0">
                <a:latin typeface="Livvic" pitchFamily="2" charset="0"/>
                <a:ea typeface="Roboto" panose="02000000000000000000" pitchFamily="2" charset="0"/>
                <a:cs typeface="Roboto" panose="02000000000000000000" pitchFamily="2" charset="0"/>
              </a:rPr>
              <a:t>20Hz – 10kHz</a:t>
            </a:r>
          </a:p>
          <a:p>
            <a:pPr lvl="1">
              <a:buClrTx/>
            </a:pPr>
            <a:r>
              <a:rPr lang="en-GB" sz="1200" dirty="0">
                <a:latin typeface="Livvic" pitchFamily="2" charset="0"/>
                <a:ea typeface="Roboto" panose="02000000000000000000" pitchFamily="2" charset="0"/>
                <a:cs typeface="Roboto" panose="02000000000000000000" pitchFamily="2" charset="0"/>
              </a:rPr>
              <a:t>±50.000 in stock</a:t>
            </a:r>
          </a:p>
          <a:p>
            <a:pPr lvl="1">
              <a:buClrTx/>
            </a:pPr>
            <a:r>
              <a:rPr lang="en-GB" sz="1200" dirty="0">
                <a:latin typeface="Livvic" pitchFamily="2" charset="0"/>
                <a:ea typeface="Roboto" panose="02000000000000000000" pitchFamily="2" charset="0"/>
                <a:cs typeface="Roboto" panose="02000000000000000000" pitchFamily="2" charset="0"/>
              </a:rPr>
              <a:t>Unit price : 1.40 euro</a:t>
            </a:r>
          </a:p>
          <a:p>
            <a:pPr marL="457200" lvl="1" indent="0">
              <a:buClrTx/>
              <a:buNone/>
            </a:pPr>
            <a:br>
              <a:rPr lang="en-GB" sz="1200" dirty="0">
                <a:latin typeface="Livvic" pitchFamily="2" charset="0"/>
                <a:ea typeface="Roboto" panose="02000000000000000000" pitchFamily="2" charset="0"/>
                <a:cs typeface="Roboto" panose="02000000000000000000" pitchFamily="2" charset="0"/>
              </a:rPr>
            </a:br>
            <a:endParaRPr lang="en-GB" sz="1200" dirty="0">
              <a:latin typeface="Livvic" pitchFamily="2" charset="0"/>
              <a:ea typeface="Roboto" panose="02000000000000000000" pitchFamily="2" charset="0"/>
              <a:cs typeface="Roboto" panose="02000000000000000000" pitchFamily="2" charset="0"/>
            </a:endParaRPr>
          </a:p>
          <a:p>
            <a:pPr marL="0" indent="0">
              <a:buClrTx/>
              <a:buNone/>
            </a:pPr>
            <a:r>
              <a:rPr lang="en-GB" sz="1200" dirty="0">
                <a:latin typeface="Livvic" pitchFamily="2" charset="0"/>
                <a:ea typeface="Roboto" panose="02000000000000000000" pitchFamily="2" charset="0"/>
                <a:cs typeface="Roboto" panose="02000000000000000000" pitchFamily="2" charset="0"/>
              </a:rPr>
              <a:t>Digital MEMS I2S : SPH0645LM4H-B</a:t>
            </a:r>
          </a:p>
          <a:p>
            <a:pPr lvl="1">
              <a:buClrTx/>
            </a:pPr>
            <a:r>
              <a:rPr lang="en-GB" sz="1200" dirty="0">
                <a:latin typeface="Livvic" pitchFamily="2" charset="0"/>
                <a:ea typeface="Roboto" panose="02000000000000000000" pitchFamily="2" charset="0"/>
                <a:cs typeface="Roboto" panose="02000000000000000000" pitchFamily="2" charset="0"/>
              </a:rPr>
              <a:t>20Hz-10kHz</a:t>
            </a:r>
          </a:p>
          <a:p>
            <a:pPr lvl="1">
              <a:buClrTx/>
            </a:pPr>
            <a:r>
              <a:rPr lang="en-GB" sz="1200" dirty="0">
                <a:latin typeface="Livvic" pitchFamily="2" charset="0"/>
                <a:ea typeface="Roboto" panose="02000000000000000000" pitchFamily="2" charset="0"/>
                <a:cs typeface="Roboto" panose="02000000000000000000" pitchFamily="2" charset="0"/>
              </a:rPr>
              <a:t>± 300.000 in stock</a:t>
            </a:r>
          </a:p>
          <a:p>
            <a:pPr lvl="1">
              <a:buClrTx/>
            </a:pPr>
            <a:r>
              <a:rPr lang="en-GB" sz="1200" dirty="0">
                <a:latin typeface="Livvic" pitchFamily="2" charset="0"/>
                <a:ea typeface="Roboto" panose="02000000000000000000" pitchFamily="2" charset="0"/>
                <a:cs typeface="Roboto" panose="02000000000000000000" pitchFamily="2" charset="0"/>
              </a:rPr>
              <a:t>Unit price : 3.07 euro</a:t>
            </a:r>
          </a:p>
        </p:txBody>
      </p:sp>
      <p:sp>
        <p:nvSpPr>
          <p:cNvPr id="17" name="Content Placeholder 2">
            <a:extLst>
              <a:ext uri="{FF2B5EF4-FFF2-40B4-BE49-F238E27FC236}">
                <a16:creationId xmlns:a16="http://schemas.microsoft.com/office/drawing/2014/main" id="{DE36420B-0AB4-10D4-70AF-05B5728D8C5B}"/>
              </a:ext>
            </a:extLst>
          </p:cNvPr>
          <p:cNvSpPr txBox="1">
            <a:spLocks/>
          </p:cNvSpPr>
          <p:nvPr/>
        </p:nvSpPr>
        <p:spPr>
          <a:xfrm>
            <a:off x="4434453" y="1549565"/>
            <a:ext cx="4181741" cy="2896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GB" sz="1200" dirty="0">
                <a:latin typeface="Livvic" pitchFamily="2" charset="0"/>
                <a:ea typeface="Roboto" panose="02000000000000000000" pitchFamily="2" charset="0"/>
                <a:cs typeface="Roboto" panose="02000000000000000000" pitchFamily="2" charset="0"/>
              </a:rPr>
              <a:t>Analog MEMS : VM2020</a:t>
            </a:r>
          </a:p>
          <a:p>
            <a:pPr lvl="1">
              <a:buClrTx/>
            </a:pPr>
            <a:r>
              <a:rPr lang="en-GB" sz="1200" dirty="0">
                <a:latin typeface="Livvic" pitchFamily="2" charset="0"/>
                <a:ea typeface="Roboto" panose="02000000000000000000" pitchFamily="2" charset="0"/>
                <a:cs typeface="Roboto" panose="02000000000000000000" pitchFamily="2" charset="0"/>
              </a:rPr>
              <a:t>80Hz – 10kHz</a:t>
            </a:r>
          </a:p>
          <a:p>
            <a:pPr lvl="1">
              <a:buClrTx/>
            </a:pPr>
            <a:r>
              <a:rPr lang="en-GB" sz="1200" dirty="0">
                <a:latin typeface="Livvic" pitchFamily="2" charset="0"/>
                <a:ea typeface="Roboto" panose="02000000000000000000" pitchFamily="2" charset="0"/>
                <a:cs typeface="Roboto" panose="02000000000000000000" pitchFamily="2" charset="0"/>
              </a:rPr>
              <a:t>± 30.000 in stock</a:t>
            </a:r>
          </a:p>
          <a:p>
            <a:pPr lvl="1">
              <a:buClrTx/>
            </a:pPr>
            <a:r>
              <a:rPr lang="en-GB" sz="1200" dirty="0">
                <a:latin typeface="Livvic" pitchFamily="2" charset="0"/>
                <a:ea typeface="Roboto" panose="02000000000000000000" pitchFamily="2" charset="0"/>
                <a:cs typeface="Roboto" panose="02000000000000000000" pitchFamily="2" charset="0"/>
              </a:rPr>
              <a:t>Unit price : 4.27 euro</a:t>
            </a:r>
          </a:p>
          <a:p>
            <a:pPr lvl="1">
              <a:buClrTx/>
            </a:pPr>
            <a:r>
              <a:rPr lang="en-GB" sz="1200" dirty="0">
                <a:latin typeface="Livvic" pitchFamily="2" charset="0"/>
                <a:ea typeface="Roboto" panose="02000000000000000000" pitchFamily="2" charset="0"/>
                <a:cs typeface="Roboto" panose="02000000000000000000" pitchFamily="2" charset="0"/>
              </a:rPr>
              <a:t>IP57</a:t>
            </a:r>
            <a:br>
              <a:rPr lang="en-GB" sz="1200" dirty="0">
                <a:latin typeface="Livvic" pitchFamily="2" charset="0"/>
                <a:ea typeface="Roboto" panose="02000000000000000000" pitchFamily="2" charset="0"/>
                <a:cs typeface="Roboto" panose="02000000000000000000" pitchFamily="2" charset="0"/>
              </a:rPr>
            </a:br>
            <a:endParaRPr lang="en-GB" sz="1200" dirty="0">
              <a:latin typeface="Livvic" pitchFamily="2" charset="0"/>
              <a:ea typeface="Roboto" panose="02000000000000000000" pitchFamily="2" charset="0"/>
              <a:cs typeface="Roboto" panose="02000000000000000000" pitchFamily="2" charset="0"/>
            </a:endParaRPr>
          </a:p>
          <a:p>
            <a:pPr marL="0" indent="0">
              <a:buClrTx/>
              <a:buNone/>
            </a:pPr>
            <a:r>
              <a:rPr lang="en-GB" sz="1200" dirty="0">
                <a:latin typeface="Livvic" pitchFamily="2" charset="0"/>
                <a:ea typeface="Roboto" panose="02000000000000000000" pitchFamily="2" charset="0"/>
                <a:cs typeface="Roboto" panose="02000000000000000000" pitchFamily="2" charset="0"/>
              </a:rPr>
              <a:t>Analog ECM : CME-1538-100LB</a:t>
            </a:r>
          </a:p>
          <a:p>
            <a:pPr lvl="1">
              <a:buClrTx/>
            </a:pPr>
            <a:r>
              <a:rPr lang="en-GB" sz="1200" dirty="0">
                <a:latin typeface="Livvic" pitchFamily="2" charset="0"/>
                <a:ea typeface="Roboto" panose="02000000000000000000" pitchFamily="2" charset="0"/>
                <a:cs typeface="Roboto" panose="02000000000000000000" pitchFamily="2" charset="0"/>
              </a:rPr>
              <a:t>20Hz – 20kHz</a:t>
            </a:r>
          </a:p>
          <a:p>
            <a:pPr lvl="1">
              <a:buClrTx/>
            </a:pPr>
            <a:r>
              <a:rPr lang="en-GB" sz="1200" dirty="0">
                <a:latin typeface="Livvic" pitchFamily="2" charset="0"/>
                <a:ea typeface="Roboto" panose="02000000000000000000" pitchFamily="2" charset="0"/>
                <a:cs typeface="Roboto" panose="02000000000000000000" pitchFamily="2" charset="0"/>
              </a:rPr>
              <a:t>± 10.000 in stock</a:t>
            </a:r>
          </a:p>
          <a:p>
            <a:pPr lvl="1">
              <a:buClrTx/>
            </a:pPr>
            <a:r>
              <a:rPr lang="en-GB" sz="1200" dirty="0">
                <a:latin typeface="Livvic" pitchFamily="2" charset="0"/>
                <a:ea typeface="Roboto" panose="02000000000000000000" pitchFamily="2" charset="0"/>
                <a:cs typeface="Roboto" panose="02000000000000000000" pitchFamily="2" charset="0"/>
              </a:rPr>
              <a:t>Unit price : 3.45 euro</a:t>
            </a:r>
          </a:p>
          <a:p>
            <a:pPr lvl="1">
              <a:buClrTx/>
            </a:pPr>
            <a:r>
              <a:rPr lang="en-GB" sz="1200" dirty="0">
                <a:latin typeface="Livvic" pitchFamily="2" charset="0"/>
                <a:ea typeface="Roboto" panose="02000000000000000000" pitchFamily="2" charset="0"/>
                <a:cs typeface="Roboto" panose="02000000000000000000" pitchFamily="2" charset="0"/>
              </a:rPr>
              <a:t>IP68</a:t>
            </a:r>
          </a:p>
        </p:txBody>
      </p:sp>
      <p:sp>
        <p:nvSpPr>
          <p:cNvPr id="18" name="Google Shape;366;p41">
            <a:extLst>
              <a:ext uri="{FF2B5EF4-FFF2-40B4-BE49-F238E27FC236}">
                <a16:creationId xmlns:a16="http://schemas.microsoft.com/office/drawing/2014/main" id="{151E00A2-4C1C-616F-2504-82C91CCB4E77}"/>
              </a:ext>
            </a:extLst>
          </p:cNvPr>
          <p:cNvSpPr/>
          <p:nvPr/>
        </p:nvSpPr>
        <p:spPr>
          <a:xfrm>
            <a:off x="4382812" y="1549565"/>
            <a:ext cx="67770" cy="24204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366;p41">
            <a:extLst>
              <a:ext uri="{FF2B5EF4-FFF2-40B4-BE49-F238E27FC236}">
                <a16:creationId xmlns:a16="http://schemas.microsoft.com/office/drawing/2014/main" id="{5310075E-9262-52BB-51BD-A65BF9E18DD8}"/>
              </a:ext>
            </a:extLst>
          </p:cNvPr>
          <p:cNvSpPr/>
          <p:nvPr/>
        </p:nvSpPr>
        <p:spPr>
          <a:xfrm>
            <a:off x="662709" y="1549564"/>
            <a:ext cx="67770" cy="242045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290" name="Picture 2" descr="One single line drawing happy young man riding bicycle in the street. A  cheerful male enjoying cycling in the morning to get some fresh air.  Healthy lifestyle concept. Vector illustration 2124897 Vector">
            <a:extLst>
              <a:ext uri="{FF2B5EF4-FFF2-40B4-BE49-F238E27FC236}">
                <a16:creationId xmlns:a16="http://schemas.microsoft.com/office/drawing/2014/main" id="{B662D6AA-C0B6-B33E-F064-D84B8DADA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265" y="3970019"/>
            <a:ext cx="1089660" cy="108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03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D4E2B727-3B26-4405-117D-94C5FE51D29E}"/>
              </a:ext>
            </a:extLst>
          </p:cNvPr>
          <p:cNvGraphicFramePr>
            <a:graphicFrameLocks/>
          </p:cNvGraphicFramePr>
          <p:nvPr>
            <p:extLst>
              <p:ext uri="{D42A27DB-BD31-4B8C-83A1-F6EECF244321}">
                <p14:modId xmlns:p14="http://schemas.microsoft.com/office/powerpoint/2010/main" val="973525812"/>
              </p:ext>
            </p:extLst>
          </p:nvPr>
        </p:nvGraphicFramePr>
        <p:xfrm>
          <a:off x="0" y="348673"/>
          <a:ext cx="9220324" cy="4771678"/>
        </p:xfrm>
        <a:graphic>
          <a:graphicData uri="http://schemas.openxmlformats.org/drawingml/2006/table">
            <a:tbl>
              <a:tblPr firstRow="1" firstCol="1" bandRow="1">
                <a:tableStyleId>{D27102A9-8310-4765-A935-A1911B00CA55}</a:tableStyleId>
              </a:tblPr>
              <a:tblGrid>
                <a:gridCol w="1088334">
                  <a:extLst>
                    <a:ext uri="{9D8B030D-6E8A-4147-A177-3AD203B41FA5}">
                      <a16:colId xmlns:a16="http://schemas.microsoft.com/office/drawing/2014/main" val="120894719"/>
                    </a:ext>
                  </a:extLst>
                </a:gridCol>
                <a:gridCol w="4669908">
                  <a:extLst>
                    <a:ext uri="{9D8B030D-6E8A-4147-A177-3AD203B41FA5}">
                      <a16:colId xmlns:a16="http://schemas.microsoft.com/office/drawing/2014/main" val="1451004710"/>
                    </a:ext>
                  </a:extLst>
                </a:gridCol>
                <a:gridCol w="3462082">
                  <a:extLst>
                    <a:ext uri="{9D8B030D-6E8A-4147-A177-3AD203B41FA5}">
                      <a16:colId xmlns:a16="http://schemas.microsoft.com/office/drawing/2014/main" val="1109503347"/>
                    </a:ext>
                  </a:extLst>
                </a:gridCol>
              </a:tblGrid>
              <a:tr h="499299">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Type</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Pro’s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Cons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875075"/>
                  </a:ext>
                </a:extLst>
              </a:tr>
              <a:tr h="2718463">
                <a:tc>
                  <a:txBody>
                    <a:bodyPr/>
                    <a:lstStyle/>
                    <a:p>
                      <a:pPr>
                        <a:lnSpc>
                          <a:spcPct val="107000"/>
                        </a:lnSpc>
                        <a:spcAft>
                          <a:spcPts val="800"/>
                        </a:spcAft>
                        <a:tabLst>
                          <a:tab pos="2257425" algn="l"/>
                        </a:tabLs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nSpc>
                          <a:spcPct val="107000"/>
                        </a:lnSpc>
                        <a:spcAft>
                          <a:spcPts val="800"/>
                        </a:spcAf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nSpc>
                          <a:spcPct val="107000"/>
                        </a:lnSpc>
                        <a:spcAft>
                          <a:spcPts val="800"/>
                        </a:spcAf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gn="ctr">
                        <a:lnSpc>
                          <a:spcPct val="107000"/>
                        </a:lnSpc>
                        <a:spcAft>
                          <a:spcPts val="800"/>
                        </a:spcAft>
                      </a:pPr>
                      <a:r>
                        <a:rPr lang="en-BE" sz="1400" b="1" cap="none" spc="0" dirty="0">
                          <a:solidFill>
                            <a:schemeClr val="tx1"/>
                          </a:solidFill>
                          <a:effectLst/>
                          <a:latin typeface="Livvic" pitchFamily="2" charset="0"/>
                        </a:rPr>
                        <a:t>MEMS</a:t>
                      </a:r>
                      <a:endParaRPr lang="en-BE" sz="14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tcPr>
                </a:tc>
                <a:tc>
                  <a:txBody>
                    <a:bodyPr/>
                    <a:lstStyle/>
                    <a:p>
                      <a:pPr marL="342900" lvl="0" indent="-342900">
                        <a:lnSpc>
                          <a:spcPct val="107000"/>
                        </a:lnSpc>
                        <a:buFont typeface="Symbol" panose="05050102010706020507" pitchFamily="18" charset="2"/>
                        <a:buChar char=""/>
                        <a:tabLst>
                          <a:tab pos="2257425" algn="l"/>
                        </a:tabLst>
                      </a:pPr>
                      <a:r>
                        <a:rPr lang="en-BE" sz="1400" cap="none" spc="0" dirty="0">
                          <a:solidFill>
                            <a:schemeClr val="tx1"/>
                          </a:solidFill>
                          <a:effectLst/>
                          <a:latin typeface="Livvic" pitchFamily="2" charset="0"/>
                        </a:rPr>
                        <a:t>Low Power</a:t>
                      </a:r>
                    </a:p>
                    <a:p>
                      <a:pPr marL="342900" lvl="0" indent="-342900">
                        <a:lnSpc>
                          <a:spcPct val="107000"/>
                        </a:lnSpc>
                        <a:buFont typeface="Symbol" panose="05050102010706020507" pitchFamily="18" charset="2"/>
                        <a:buChar char=""/>
                        <a:tabLst>
                          <a:tab pos="2257425" algn="l"/>
                        </a:tabLst>
                      </a:pPr>
                      <a:r>
                        <a:rPr lang="en-BE" sz="1400" cap="none" spc="0" dirty="0">
                          <a:solidFill>
                            <a:schemeClr val="tx1"/>
                          </a:solidFill>
                          <a:effectLst/>
                          <a:latin typeface="Livvic" pitchFamily="2" charset="0"/>
                        </a:rPr>
                        <a:t>Klein</a:t>
                      </a: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Prijs</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GB" sz="1400" cap="none" spc="0" dirty="0">
                          <a:solidFill>
                            <a:schemeClr val="tx1"/>
                          </a:solidFill>
                          <a:effectLst/>
                          <a:latin typeface="Livvic" pitchFamily="2" charset="0"/>
                        </a:rPr>
                        <a:t>L</a:t>
                      </a:r>
                      <a:r>
                        <a:rPr lang="en-BE" sz="1400" cap="none" spc="0" dirty="0">
                          <a:solidFill>
                            <a:schemeClr val="tx1"/>
                          </a:solidFill>
                          <a:effectLst/>
                          <a:latin typeface="Livvic" pitchFamily="2" charset="0"/>
                        </a:rPr>
                        <a:t>age </a:t>
                      </a:r>
                      <a:r>
                        <a:rPr lang="en-BE" sz="1400" cap="none" spc="0" dirty="0" err="1">
                          <a:solidFill>
                            <a:schemeClr val="tx1"/>
                          </a:solidFill>
                          <a:effectLst/>
                          <a:latin typeface="Livvic" pitchFamily="2" charset="0"/>
                        </a:rPr>
                        <a:t>tolerenties</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Digitale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en</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analoge</a:t>
                      </a:r>
                      <a:r>
                        <a:rPr lang="en-BE" sz="1400" cap="none" spc="0" dirty="0">
                          <a:solidFill>
                            <a:schemeClr val="tx1"/>
                          </a:solidFill>
                          <a:effectLst/>
                          <a:latin typeface="Livvic" pitchFamily="2" charset="0"/>
                        </a:rPr>
                        <a:t> output </a:t>
                      </a:r>
                      <a:r>
                        <a:rPr lang="en-BE" sz="1400" cap="none" spc="0" dirty="0" err="1">
                          <a:solidFill>
                            <a:schemeClr val="tx1"/>
                          </a:solidFill>
                          <a:effectLst/>
                          <a:latin typeface="Livvic" pitchFamily="2" charset="0"/>
                        </a:rPr>
                        <a:t>mogelijk</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GB" sz="1400" cap="none" spc="0" dirty="0">
                          <a:solidFill>
                            <a:schemeClr val="tx1"/>
                          </a:solidFill>
                          <a:effectLst/>
                          <a:latin typeface="Livvic" pitchFamily="2" charset="0"/>
                        </a:rPr>
                        <a:t>M</a:t>
                      </a:r>
                      <a:r>
                        <a:rPr lang="en-BE" sz="1400" cap="none" spc="0" dirty="0" err="1">
                          <a:solidFill>
                            <a:schemeClr val="tx1"/>
                          </a:solidFill>
                          <a:effectLst/>
                          <a:latin typeface="Livvic" pitchFamily="2" charset="0"/>
                        </a:rPr>
                        <a:t>ogelijke</a:t>
                      </a:r>
                      <a:r>
                        <a:rPr lang="en-BE" sz="1400" cap="none" spc="0" dirty="0">
                          <a:solidFill>
                            <a:schemeClr val="tx1"/>
                          </a:solidFill>
                          <a:effectLst/>
                          <a:latin typeface="Livvic" pitchFamily="2" charset="0"/>
                        </a:rPr>
                        <a:t> ADC + processing unit (ASIC) </a:t>
                      </a:r>
                      <a:r>
                        <a:rPr lang="en-BE" sz="1400" cap="none" spc="0" dirty="0" err="1">
                          <a:solidFill>
                            <a:schemeClr val="tx1"/>
                          </a:solidFill>
                          <a:effectLst/>
                          <a:latin typeface="Livvic" pitchFamily="2" charset="0"/>
                        </a:rPr>
                        <a:t>aan</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boord</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Thermale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stabiliteit</a:t>
                      </a:r>
                      <a:r>
                        <a:rPr lang="en-GB" sz="1400" cap="none" spc="0" dirty="0">
                          <a:solidFill>
                            <a:schemeClr val="tx1"/>
                          </a:solidFill>
                          <a:effectLst/>
                          <a:latin typeface="Livvic" pitchFamily="2" charset="0"/>
                        </a:rPr>
                        <a:t> </a:t>
                      </a:r>
                      <a:r>
                        <a:rPr lang="en-BE" sz="1400" cap="none" spc="0" dirty="0">
                          <a:solidFill>
                            <a:schemeClr val="tx1"/>
                          </a:solidFill>
                          <a:effectLst/>
                          <a:latin typeface="Livvic" pitchFamily="2" charset="0"/>
                        </a:rPr>
                        <a:t>(PCB reflow process)</a:t>
                      </a:r>
                    </a:p>
                    <a:p>
                      <a:pPr marL="342900" lvl="0" indent="-342900">
                        <a:lnSpc>
                          <a:spcPct val="107000"/>
                        </a:lnSpc>
                        <a:buFont typeface="Symbol" panose="05050102010706020507" pitchFamily="18" charset="2"/>
                        <a:buChar char=""/>
                        <a:tabLst>
                          <a:tab pos="2257425" algn="l"/>
                        </a:tabLst>
                      </a:pPr>
                      <a:r>
                        <a:rPr lang="nl-NL" sz="1400" dirty="0">
                          <a:latin typeface="Livvic" pitchFamily="2" charset="0"/>
                        </a:rPr>
                        <a:t>consequent</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performantie</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a:solidFill>
                            <a:schemeClr val="tx1"/>
                          </a:solidFill>
                          <a:effectLst/>
                          <a:latin typeface="Livvic" pitchFamily="2" charset="0"/>
                        </a:rPr>
                        <a:t>I2S/PDM output</a:t>
                      </a: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Voorkeurstype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voor</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microfoon</a:t>
                      </a:r>
                      <a:r>
                        <a:rPr lang="en-BE" sz="1400" cap="none" spc="0" dirty="0">
                          <a:solidFill>
                            <a:schemeClr val="tx1"/>
                          </a:solidFill>
                          <a:effectLst/>
                          <a:latin typeface="Livvic" pitchFamily="2" charset="0"/>
                        </a:rPr>
                        <a:t> array </a:t>
                      </a:r>
                      <a:r>
                        <a:rPr lang="en-BE" sz="1400" cap="none" spc="0" dirty="0" err="1">
                          <a:solidFill>
                            <a:schemeClr val="tx1"/>
                          </a:solidFill>
                          <a:effectLst/>
                          <a:latin typeface="Livvic" pitchFamily="2" charset="0"/>
                        </a:rPr>
                        <a:t>applicaties</a:t>
                      </a:r>
                      <a:endParaRPr lang="en-US" sz="1400" cap="none" spc="0" dirty="0">
                        <a:solidFill>
                          <a:schemeClr val="tx1"/>
                        </a:solidFill>
                        <a:effectLst/>
                        <a:latin typeface="Livvic" pitchFamily="2" charset="0"/>
                      </a:endParaRPr>
                    </a:p>
                    <a:p>
                      <a:pPr marL="0" lvl="0" indent="0">
                        <a:lnSpc>
                          <a:spcPct val="107000"/>
                        </a:lnSpc>
                        <a:buFont typeface="Symbol" panose="05050102010706020507" pitchFamily="18" charset="2"/>
                        <a:buNone/>
                        <a:tabLst>
                          <a:tab pos="2257425" algn="l"/>
                        </a:tabLst>
                      </a:pPr>
                      <a:endParaRPr lang="en-US" sz="1300" cap="none" spc="0" dirty="0">
                        <a:solidFill>
                          <a:schemeClr val="tx1"/>
                        </a:solidFill>
                        <a:effectLst/>
                        <a:latin typeface="Livvic" pitchFamily="2"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tcPr>
                </a:tc>
                <a:tc>
                  <a:txBody>
                    <a:bodyPr/>
                    <a:lstStyle/>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Moeilijk</a:t>
                      </a:r>
                      <a:r>
                        <a:rPr lang="en-BE" sz="1400" cap="none" spc="0" dirty="0">
                          <a:solidFill>
                            <a:schemeClr val="tx1"/>
                          </a:solidFill>
                          <a:effectLst/>
                          <a:latin typeface="Livvic" pitchFamily="2" charset="0"/>
                        </a:rPr>
                        <a:t> om IP rated </a:t>
                      </a:r>
                      <a:r>
                        <a:rPr lang="en-BE" sz="1400" cap="none" spc="0" dirty="0" err="1">
                          <a:solidFill>
                            <a:schemeClr val="tx1"/>
                          </a:solidFill>
                          <a:effectLst/>
                          <a:latin typeface="Livvic" pitchFamily="2" charset="0"/>
                        </a:rPr>
                        <a:t>te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krijgen</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a:solidFill>
                            <a:schemeClr val="tx1"/>
                          </a:solidFill>
                          <a:effectLst/>
                          <a:latin typeface="Livvic" pitchFamily="2" charset="0"/>
                        </a:rPr>
                        <a:t>SMD </a:t>
                      </a:r>
                      <a:r>
                        <a:rPr lang="en-BE" sz="1400" cap="none" spc="0" dirty="0" err="1">
                          <a:solidFill>
                            <a:schemeClr val="tx1"/>
                          </a:solidFill>
                          <a:effectLst/>
                          <a:latin typeface="Livvic" pitchFamily="2" charset="0"/>
                        </a:rPr>
                        <a:t>dus</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alleen</a:t>
                      </a:r>
                      <a:r>
                        <a:rPr lang="en-BE" sz="1400" cap="none" spc="0" dirty="0">
                          <a:solidFill>
                            <a:schemeClr val="tx1"/>
                          </a:solidFill>
                          <a:effectLst/>
                          <a:latin typeface="Livvic" pitchFamily="2" charset="0"/>
                        </a:rPr>
                        <a:t> maar op PCB </a:t>
                      </a:r>
                      <a:r>
                        <a:rPr lang="en-BE" sz="1400" cap="none" spc="0" dirty="0" err="1">
                          <a:solidFill>
                            <a:schemeClr val="tx1"/>
                          </a:solidFill>
                          <a:effectLst/>
                          <a:latin typeface="Livvic" pitchFamily="2" charset="0"/>
                        </a:rPr>
                        <a:t>monteerbaar</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a:solidFill>
                            <a:schemeClr val="tx1"/>
                          </a:solidFill>
                          <a:effectLst/>
                          <a:latin typeface="Livvic" pitchFamily="2" charset="0"/>
                        </a:rPr>
                        <a:t>Minder </a:t>
                      </a:r>
                      <a:r>
                        <a:rPr lang="en-BE" sz="1400" cap="none" spc="0" dirty="0" err="1">
                          <a:solidFill>
                            <a:schemeClr val="tx1"/>
                          </a:solidFill>
                          <a:effectLst/>
                          <a:latin typeface="Livvic" pitchFamily="2" charset="0"/>
                        </a:rPr>
                        <a:t>flexib</a:t>
                      </a:r>
                      <a:r>
                        <a:rPr lang="en-GB" sz="1400" cap="none" spc="0" dirty="0">
                          <a:solidFill>
                            <a:schemeClr val="tx1"/>
                          </a:solidFill>
                          <a:effectLst/>
                          <a:latin typeface="Livvic" pitchFamily="2" charset="0"/>
                        </a:rPr>
                        <a:t>le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te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monteren</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Redelijk</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nieuwe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technologie</a:t>
                      </a:r>
                      <a:endParaRPr lang="en-BE" sz="1400" cap="none" spc="0" dirty="0">
                        <a:solidFill>
                          <a:schemeClr val="tx1"/>
                        </a:solidFill>
                        <a:effectLst/>
                        <a:latin typeface="Livvic" pitchFamily="2" charset="0"/>
                      </a:endParaRPr>
                    </a:p>
                    <a:p>
                      <a:pPr marL="457200">
                        <a:lnSpc>
                          <a:spcPct val="107000"/>
                        </a:lnSpc>
                        <a:spcAft>
                          <a:spcPts val="800"/>
                        </a:spcAft>
                        <a:tabLst>
                          <a:tab pos="2257425" algn="l"/>
                        </a:tabLst>
                      </a:pPr>
                      <a:r>
                        <a:rPr lang="en-BE" sz="1300" cap="none" spc="0" dirty="0">
                          <a:solidFill>
                            <a:schemeClr val="tx1"/>
                          </a:solidFill>
                          <a:effectLst/>
                          <a:latin typeface="Livvic" pitchFamily="2" charset="0"/>
                        </a:rPr>
                        <a:t> </a:t>
                      </a:r>
                      <a:endParaRPr lang="en-BE" sz="13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58615088"/>
                  </a:ext>
                </a:extLst>
              </a:tr>
              <a:tr h="1553916">
                <a:tc>
                  <a:txBody>
                    <a:bodyPr/>
                    <a:lstStyle/>
                    <a:p>
                      <a:pPr algn="ctr">
                        <a:lnSpc>
                          <a:spcPct val="107000"/>
                        </a:lnSpc>
                        <a:spcAft>
                          <a:spcPts val="800"/>
                        </a:spcAft>
                        <a:tabLst>
                          <a:tab pos="2257425" algn="l"/>
                        </a:tabLst>
                      </a:pPr>
                      <a:r>
                        <a:rPr lang="en-BE" sz="1300" b="1" cap="none" spc="0" dirty="0">
                          <a:solidFill>
                            <a:schemeClr val="tx1"/>
                          </a:solidFill>
                          <a:effectLst/>
                          <a:latin typeface="Livvic" pitchFamily="2" charset="0"/>
                        </a:rPr>
                        <a:t> </a:t>
                      </a:r>
                    </a:p>
                    <a:p>
                      <a:pPr algn="ctr">
                        <a:lnSpc>
                          <a:spcPct val="107000"/>
                        </a:lnSpc>
                        <a:spcAft>
                          <a:spcPts val="800"/>
                        </a:spcAft>
                        <a:tabLst>
                          <a:tab pos="2257425" algn="l"/>
                        </a:tabLst>
                      </a:pPr>
                      <a:r>
                        <a:rPr lang="en-BE" sz="1300" b="1" cap="none" spc="0" dirty="0">
                          <a:solidFill>
                            <a:schemeClr val="tx1"/>
                          </a:solidFill>
                          <a:effectLst/>
                          <a:latin typeface="Livvic" pitchFamily="2" charset="0"/>
                        </a:rPr>
                        <a:t> </a:t>
                      </a:r>
                      <a:r>
                        <a:rPr lang="en-BE" sz="1400" b="1" cap="none" spc="0" dirty="0">
                          <a:solidFill>
                            <a:schemeClr val="tx1"/>
                          </a:solidFill>
                          <a:effectLst/>
                          <a:latin typeface="Livvic" pitchFamily="2" charset="0"/>
                        </a:rPr>
                        <a:t>ECM</a:t>
                      </a:r>
                      <a:endParaRPr lang="en-BE" sz="14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Makelijker</a:t>
                      </a:r>
                      <a:r>
                        <a:rPr lang="en-BE" sz="1400" cap="none" spc="0" dirty="0">
                          <a:solidFill>
                            <a:schemeClr val="tx1"/>
                          </a:solidFill>
                          <a:effectLst/>
                          <a:latin typeface="Livvic" pitchFamily="2" charset="0"/>
                        </a:rPr>
                        <a:t> om IP rated </a:t>
                      </a:r>
                      <a:r>
                        <a:rPr lang="en-BE" sz="1400" cap="none" spc="0" dirty="0" err="1">
                          <a:solidFill>
                            <a:schemeClr val="tx1"/>
                          </a:solidFill>
                          <a:effectLst/>
                          <a:latin typeface="Livvic" pitchFamily="2" charset="0"/>
                        </a:rPr>
                        <a:t>te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verkrijgen</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Bewezen</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technologie</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Industrie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standaart</a:t>
                      </a:r>
                      <a:endParaRPr lang="en-BE" sz="14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Prijs</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Formaat</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Verlies</a:t>
                      </a:r>
                      <a:r>
                        <a:rPr lang="en-BE" sz="1400" cap="none" spc="0" dirty="0">
                          <a:solidFill>
                            <a:schemeClr val="tx1"/>
                          </a:solidFill>
                          <a:effectLst/>
                          <a:latin typeface="Livvic" pitchFamily="2" charset="0"/>
                        </a:rPr>
                        <a:t> in </a:t>
                      </a:r>
                      <a:r>
                        <a:rPr lang="en-BE" sz="1400" cap="none" spc="0" dirty="0" err="1">
                          <a:solidFill>
                            <a:schemeClr val="tx1"/>
                          </a:solidFill>
                          <a:effectLst/>
                          <a:latin typeface="Livvic" pitchFamily="2" charset="0"/>
                        </a:rPr>
                        <a:t>performantie</a:t>
                      </a:r>
                      <a:r>
                        <a:rPr lang="en-BE" sz="1400" cap="none" spc="0" dirty="0">
                          <a:solidFill>
                            <a:schemeClr val="tx1"/>
                          </a:solidFill>
                          <a:effectLst/>
                          <a:latin typeface="Livvic" pitchFamily="2" charset="0"/>
                        </a:rPr>
                        <a:t> over de </a:t>
                      </a:r>
                      <a:r>
                        <a:rPr lang="en-BE" sz="1400" cap="none" spc="0" dirty="0" err="1">
                          <a:solidFill>
                            <a:schemeClr val="tx1"/>
                          </a:solidFill>
                          <a:effectLst/>
                          <a:latin typeface="Livvic" pitchFamily="2" charset="0"/>
                        </a:rPr>
                        <a:t>tijd</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Alleen</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analoog</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verkrijgbaar</a:t>
                      </a:r>
                      <a:endParaRPr lang="en-BE" sz="14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400" cap="none" spc="0" dirty="0" err="1">
                          <a:solidFill>
                            <a:schemeClr val="tx1"/>
                          </a:solidFill>
                          <a:effectLst/>
                          <a:latin typeface="Livvic" pitchFamily="2" charset="0"/>
                        </a:rPr>
                        <a:t>Gevoelig</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aan</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mechnanische</a:t>
                      </a:r>
                      <a:r>
                        <a:rPr lang="en-BE" sz="1400" cap="none" spc="0" dirty="0">
                          <a:solidFill>
                            <a:schemeClr val="tx1"/>
                          </a:solidFill>
                          <a:effectLst/>
                          <a:latin typeface="Livvic" pitchFamily="2" charset="0"/>
                        </a:rPr>
                        <a:t> </a:t>
                      </a:r>
                      <a:r>
                        <a:rPr lang="en-BE" sz="1400" cap="none" spc="0" dirty="0" err="1">
                          <a:solidFill>
                            <a:schemeClr val="tx1"/>
                          </a:solidFill>
                          <a:effectLst/>
                          <a:latin typeface="Livvic" pitchFamily="2" charset="0"/>
                        </a:rPr>
                        <a:t>vibraties</a:t>
                      </a:r>
                      <a:endParaRPr lang="en-BE" sz="1400" cap="none" spc="0" dirty="0">
                        <a:solidFill>
                          <a:schemeClr val="tx1"/>
                        </a:solidFill>
                        <a:effectLst/>
                        <a:latin typeface="Livvic" pitchFamily="2" charset="0"/>
                      </a:endParaRPr>
                    </a:p>
                    <a:p>
                      <a:pPr marL="0" lvl="0" indent="0">
                        <a:lnSpc>
                          <a:spcPct val="107000"/>
                        </a:lnSpc>
                        <a:spcAft>
                          <a:spcPts val="800"/>
                        </a:spcAft>
                        <a:buFont typeface="Symbol" panose="05050102010706020507" pitchFamily="18" charset="2"/>
                        <a:buNone/>
                        <a:tabLst>
                          <a:tab pos="2257425" algn="l"/>
                        </a:tabLst>
                      </a:pPr>
                      <a:endParaRPr lang="en-BE" sz="13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650287"/>
                  </a:ext>
                </a:extLst>
              </a:tr>
            </a:tbl>
          </a:graphicData>
        </a:graphic>
      </p:graphicFrame>
    </p:spTree>
    <p:extLst>
      <p:ext uri="{BB962C8B-B14F-4D97-AF65-F5344CB8AC3E}">
        <p14:creationId xmlns:p14="http://schemas.microsoft.com/office/powerpoint/2010/main" val="3483913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D4E2B727-3B26-4405-117D-94C5FE51D29E}"/>
              </a:ext>
            </a:extLst>
          </p:cNvPr>
          <p:cNvGraphicFramePr>
            <a:graphicFrameLocks/>
          </p:cNvGraphicFramePr>
          <p:nvPr>
            <p:extLst>
              <p:ext uri="{D42A27DB-BD31-4B8C-83A1-F6EECF244321}">
                <p14:modId xmlns:p14="http://schemas.microsoft.com/office/powerpoint/2010/main" val="3282797212"/>
              </p:ext>
            </p:extLst>
          </p:nvPr>
        </p:nvGraphicFramePr>
        <p:xfrm>
          <a:off x="-3437" y="335666"/>
          <a:ext cx="9182162" cy="4796257"/>
        </p:xfrm>
        <a:graphic>
          <a:graphicData uri="http://schemas.openxmlformats.org/drawingml/2006/table">
            <a:tbl>
              <a:tblPr firstRow="1" firstCol="1" bandRow="1">
                <a:tableStyleId>{D27102A9-8310-4765-A935-A1911B00CA55}</a:tableStyleId>
              </a:tblPr>
              <a:tblGrid>
                <a:gridCol w="1083829">
                  <a:extLst>
                    <a:ext uri="{9D8B030D-6E8A-4147-A177-3AD203B41FA5}">
                      <a16:colId xmlns:a16="http://schemas.microsoft.com/office/drawing/2014/main" val="120894719"/>
                    </a:ext>
                  </a:extLst>
                </a:gridCol>
                <a:gridCol w="4650580">
                  <a:extLst>
                    <a:ext uri="{9D8B030D-6E8A-4147-A177-3AD203B41FA5}">
                      <a16:colId xmlns:a16="http://schemas.microsoft.com/office/drawing/2014/main" val="1451004710"/>
                    </a:ext>
                  </a:extLst>
                </a:gridCol>
                <a:gridCol w="3447753">
                  <a:extLst>
                    <a:ext uri="{9D8B030D-6E8A-4147-A177-3AD203B41FA5}">
                      <a16:colId xmlns:a16="http://schemas.microsoft.com/office/drawing/2014/main" val="1109503347"/>
                    </a:ext>
                  </a:extLst>
                </a:gridCol>
              </a:tblGrid>
              <a:tr h="520899">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Type</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Pro’s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Cons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875075"/>
                  </a:ext>
                </a:extLst>
              </a:tr>
              <a:tr h="2709970">
                <a:tc>
                  <a:txBody>
                    <a:bodyPr/>
                    <a:lstStyle/>
                    <a:p>
                      <a:pPr>
                        <a:lnSpc>
                          <a:spcPct val="107000"/>
                        </a:lnSpc>
                        <a:spcAft>
                          <a:spcPts val="800"/>
                        </a:spcAft>
                        <a:tabLst>
                          <a:tab pos="2257425" algn="l"/>
                        </a:tabLs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nSpc>
                          <a:spcPct val="107000"/>
                        </a:lnSpc>
                        <a:spcAft>
                          <a:spcPts val="800"/>
                        </a:spcAf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nSpc>
                          <a:spcPct val="107000"/>
                        </a:lnSpc>
                        <a:spcAft>
                          <a:spcPts val="800"/>
                        </a:spcAft>
                      </a:pPr>
                      <a:r>
                        <a:rPr lang="nl-BE" sz="1300" b="1" cap="none" spc="0" dirty="0">
                          <a:solidFill>
                            <a:schemeClr val="tx1"/>
                          </a:solidFill>
                          <a:effectLst/>
                          <a:latin typeface="Livvic" pitchFamily="2" charset="0"/>
                        </a:rPr>
                        <a:t> </a:t>
                      </a:r>
                      <a:endParaRPr lang="en-BE" sz="1300" b="1" cap="none" spc="0" dirty="0">
                        <a:solidFill>
                          <a:schemeClr val="tx1"/>
                        </a:solidFill>
                        <a:effectLst/>
                        <a:latin typeface="Livvic" pitchFamily="2" charset="0"/>
                      </a:endParaRPr>
                    </a:p>
                    <a:p>
                      <a:pPr algn="ctr">
                        <a:lnSpc>
                          <a:spcPct val="107000"/>
                        </a:lnSpc>
                        <a:spcAft>
                          <a:spcPts val="800"/>
                        </a:spcAft>
                      </a:pPr>
                      <a:r>
                        <a:rPr lang="en-US" sz="1400" b="1" cap="none" spc="0" dirty="0">
                          <a:solidFill>
                            <a:schemeClr val="tx1"/>
                          </a:solidFill>
                          <a:effectLst/>
                          <a:latin typeface="Livvic" pitchFamily="2" charset="0"/>
                        </a:rPr>
                        <a:t>ANALOG</a:t>
                      </a:r>
                      <a:endParaRPr lang="en-BE" sz="14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1">
                        <a:alpha val="20000"/>
                      </a:schemeClr>
                    </a:solidFill>
                  </a:tcPr>
                </a:tc>
                <a:tc>
                  <a:txBody>
                    <a:bodyPr/>
                    <a:lstStyle/>
                    <a:p>
                      <a:pPr marL="342900" lvl="0" indent="-342900">
                        <a:lnSpc>
                          <a:spcPct val="107000"/>
                        </a:lnSpc>
                        <a:buFont typeface="Symbol" panose="05050102010706020507" pitchFamily="18" charset="2"/>
                        <a:buChar char=""/>
                        <a:tabLst>
                          <a:tab pos="2257425" algn="l"/>
                        </a:tabLst>
                      </a:pPr>
                      <a:r>
                        <a:rPr lang="en-GB" sz="1600" cap="none" spc="0" dirty="0">
                          <a:solidFill>
                            <a:schemeClr val="tx1"/>
                          </a:solidFill>
                          <a:effectLst/>
                          <a:latin typeface="Livvic" pitchFamily="2" charset="0"/>
                        </a:rPr>
                        <a:t>K</a:t>
                      </a:r>
                      <a:r>
                        <a:rPr lang="en-BE" sz="1600" cap="none" spc="0" dirty="0" err="1">
                          <a:solidFill>
                            <a:schemeClr val="tx1"/>
                          </a:solidFill>
                          <a:effectLst/>
                          <a:latin typeface="Livvic" pitchFamily="2" charset="0"/>
                        </a:rPr>
                        <a:t>leinere</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formaat</a:t>
                      </a:r>
                      <a:endParaRPr lang="en-BE"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rPr>
                        <a:t>Volledige</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vrijheid</a:t>
                      </a:r>
                      <a:r>
                        <a:rPr lang="en-BE" sz="1600" cap="none" spc="0" dirty="0">
                          <a:solidFill>
                            <a:schemeClr val="tx1"/>
                          </a:solidFill>
                          <a:effectLst/>
                          <a:latin typeface="Livvic" pitchFamily="2" charset="0"/>
                        </a:rPr>
                        <a:t> </a:t>
                      </a:r>
                      <a:r>
                        <a:rPr lang="en-GB" sz="1600" cap="none" spc="0" dirty="0">
                          <a:solidFill>
                            <a:schemeClr val="tx1"/>
                          </a:solidFill>
                          <a:effectLst/>
                          <a:latin typeface="Livvic" pitchFamily="2" charset="0"/>
                        </a:rPr>
                        <a:t>in filtering</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en</a:t>
                      </a:r>
                      <a:r>
                        <a:rPr lang="en-GB" sz="1600" cap="none" spc="0" dirty="0">
                          <a:solidFill>
                            <a:schemeClr val="tx1"/>
                          </a:solidFill>
                          <a:effectLst/>
                          <a:latin typeface="Livvic" pitchFamily="2" charset="0"/>
                        </a:rPr>
                        <a:t> </a:t>
                      </a:r>
                      <a:br>
                        <a:rPr lang="en-GB" sz="1600" cap="none" spc="0" dirty="0">
                          <a:solidFill>
                            <a:schemeClr val="tx1"/>
                          </a:solidFill>
                          <a:effectLst/>
                          <a:latin typeface="Livvic" pitchFamily="2" charset="0"/>
                        </a:rPr>
                      </a:br>
                      <a:r>
                        <a:rPr lang="en-GB" sz="1600" cap="none" spc="0" dirty="0">
                          <a:solidFill>
                            <a:schemeClr val="tx1"/>
                          </a:solidFill>
                          <a:effectLst/>
                          <a:latin typeface="Livvic" pitchFamily="2" charset="0"/>
                        </a:rPr>
                        <a:t>pre-processing</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1">
                        <a:alpha val="20000"/>
                      </a:schemeClr>
                    </a:solidFill>
                  </a:tcPr>
                </a:tc>
                <a:tc>
                  <a:txBody>
                    <a:bodyPr/>
                    <a:lstStyle/>
                    <a:p>
                      <a:pPr marL="342900" lvl="0" indent="-342900">
                        <a:lnSpc>
                          <a:spcPct val="107000"/>
                        </a:lnSpc>
                        <a:buFont typeface="Symbol" panose="05050102010706020507" pitchFamily="18" charset="2"/>
                        <a:buChar char=""/>
                        <a:tabLst>
                          <a:tab pos="2257425" algn="l"/>
                        </a:tabLst>
                      </a:pPr>
                      <a:r>
                        <a:rPr lang="en-GB" sz="1600" cap="none" spc="0" dirty="0">
                          <a:solidFill>
                            <a:schemeClr val="tx1"/>
                          </a:solidFill>
                          <a:effectLst/>
                          <a:latin typeface="Livvic" pitchFamily="2" charset="0"/>
                        </a:rPr>
                        <a:t>L</a:t>
                      </a:r>
                      <a:r>
                        <a:rPr lang="en-BE" sz="1600" cap="none" spc="0" dirty="0" err="1">
                          <a:solidFill>
                            <a:schemeClr val="tx1"/>
                          </a:solidFill>
                          <a:effectLst/>
                          <a:latin typeface="Livvic" pitchFamily="2" charset="0"/>
                        </a:rPr>
                        <a:t>angere</a:t>
                      </a:r>
                      <a:r>
                        <a:rPr lang="en-GB" sz="1600" cap="none" spc="0" dirty="0">
                          <a:solidFill>
                            <a:schemeClr val="tx1"/>
                          </a:solidFill>
                          <a:effectLst/>
                          <a:latin typeface="Livvic" pitchFamily="2" charset="0"/>
                        </a:rPr>
                        <a:t> Time to market</a:t>
                      </a:r>
                      <a:endParaRPr lang="en-BE"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rPr>
                        <a:t>Gevoelig</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aan</a:t>
                      </a:r>
                      <a:r>
                        <a:rPr lang="en-BE" sz="1600" cap="none" spc="0" dirty="0">
                          <a:solidFill>
                            <a:schemeClr val="tx1"/>
                          </a:solidFill>
                          <a:effectLst/>
                          <a:latin typeface="Livvic" pitchFamily="2" charset="0"/>
                        </a:rPr>
                        <a:t> RF </a:t>
                      </a:r>
                      <a:r>
                        <a:rPr lang="en-BE" sz="1600" cap="none" spc="0" dirty="0" err="1">
                          <a:solidFill>
                            <a:schemeClr val="tx1"/>
                          </a:solidFill>
                          <a:effectLst/>
                          <a:latin typeface="Livvic" pitchFamily="2" charset="0"/>
                        </a:rPr>
                        <a:t>signalen</a:t>
                      </a:r>
                      <a:endParaRPr lang="en-BE"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rPr>
                        <a:t>Nood</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aan</a:t>
                      </a:r>
                      <a:r>
                        <a:rPr lang="en-BE" sz="1600" cap="none" spc="0" dirty="0">
                          <a:solidFill>
                            <a:schemeClr val="tx1"/>
                          </a:solidFill>
                          <a:effectLst/>
                          <a:latin typeface="Livvic" pitchFamily="2" charset="0"/>
                        </a:rPr>
                        <a:t> extra </a:t>
                      </a:r>
                      <a:r>
                        <a:rPr lang="en-BE" sz="1600" cap="none" spc="0" dirty="0" err="1">
                          <a:solidFill>
                            <a:schemeClr val="tx1"/>
                          </a:solidFill>
                          <a:effectLst/>
                          <a:latin typeface="Livvic" pitchFamily="2" charset="0"/>
                        </a:rPr>
                        <a:t>componenten</a:t>
                      </a:r>
                      <a:r>
                        <a:rPr lang="en-BE" sz="1600" cap="none" spc="0" dirty="0">
                          <a:solidFill>
                            <a:schemeClr val="tx1"/>
                          </a:solidFill>
                          <a:effectLst/>
                          <a:latin typeface="Livvic" pitchFamily="2" charset="0"/>
                        </a:rPr>
                        <a:t> om met µc / FPGA </a:t>
                      </a:r>
                      <a:r>
                        <a:rPr lang="en-BE" sz="1600" cap="none" spc="0" dirty="0" err="1">
                          <a:solidFill>
                            <a:schemeClr val="tx1"/>
                          </a:solidFill>
                          <a:effectLst/>
                          <a:latin typeface="Livvic" pitchFamily="2" charset="0"/>
                        </a:rPr>
                        <a:t>te</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communiceren</a:t>
                      </a:r>
                      <a:endParaRPr lang="en-GB" sz="1600" cap="none" spc="0" dirty="0">
                        <a:solidFill>
                          <a:schemeClr val="tx1"/>
                        </a:solidFill>
                        <a:effectLst/>
                        <a:latin typeface="Livvic" pitchFamily="2" charset="0"/>
                      </a:endParaRPr>
                    </a:p>
                    <a:p>
                      <a:pPr marL="457200">
                        <a:lnSpc>
                          <a:spcPct val="107000"/>
                        </a:lnSpc>
                        <a:spcAft>
                          <a:spcPts val="800"/>
                        </a:spcAft>
                        <a:tabLst>
                          <a:tab pos="2257425" algn="l"/>
                        </a:tabLst>
                      </a:pPr>
                      <a:r>
                        <a:rPr lang="en-BE" sz="1600" cap="none" spc="0" dirty="0">
                          <a:solidFill>
                            <a:schemeClr val="tx1"/>
                          </a:solidFill>
                          <a:effectLst/>
                          <a:latin typeface="Livvic" pitchFamily="2" charset="0"/>
                        </a:rPr>
                        <a:t> </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1">
                        <a:alpha val="20000"/>
                      </a:schemeClr>
                    </a:solidFill>
                  </a:tcPr>
                </a:tc>
                <a:extLst>
                  <a:ext uri="{0D108BD9-81ED-4DB2-BD59-A6C34878D82A}">
                    <a16:rowId xmlns:a16="http://schemas.microsoft.com/office/drawing/2014/main" val="1558615088"/>
                  </a:ext>
                </a:extLst>
              </a:tr>
              <a:tr h="1565388">
                <a:tc>
                  <a:txBody>
                    <a:bodyPr/>
                    <a:lstStyle/>
                    <a:p>
                      <a:pPr algn="ctr">
                        <a:lnSpc>
                          <a:spcPct val="107000"/>
                        </a:lnSpc>
                        <a:spcAft>
                          <a:spcPts val="800"/>
                        </a:spcAft>
                        <a:tabLst>
                          <a:tab pos="2257425" algn="l"/>
                        </a:tabLst>
                      </a:pPr>
                      <a:r>
                        <a:rPr lang="en-BE" sz="1300" b="1" cap="none" spc="0" dirty="0">
                          <a:solidFill>
                            <a:schemeClr val="tx1"/>
                          </a:solidFill>
                          <a:effectLst/>
                          <a:latin typeface="Livvic" pitchFamily="2" charset="0"/>
                        </a:rPr>
                        <a:t> </a:t>
                      </a:r>
                    </a:p>
                    <a:p>
                      <a:pPr algn="ctr">
                        <a:lnSpc>
                          <a:spcPct val="107000"/>
                        </a:lnSpc>
                        <a:spcAft>
                          <a:spcPts val="800"/>
                        </a:spcAft>
                        <a:tabLst>
                          <a:tab pos="2257425" algn="l"/>
                        </a:tabLst>
                      </a:pPr>
                      <a:r>
                        <a:rPr lang="en-BE" sz="1300" b="1" cap="none" spc="0" dirty="0">
                          <a:solidFill>
                            <a:schemeClr val="tx1"/>
                          </a:solidFill>
                          <a:effectLst/>
                          <a:latin typeface="Livvic" pitchFamily="2" charset="0"/>
                        </a:rPr>
                        <a:t> </a:t>
                      </a:r>
                      <a:r>
                        <a:rPr lang="en-US" sz="1400" b="1" cap="none" spc="0" dirty="0">
                          <a:solidFill>
                            <a:schemeClr val="tx1"/>
                          </a:solidFill>
                          <a:effectLst/>
                          <a:latin typeface="Livvic" pitchFamily="2" charset="0"/>
                        </a:rPr>
                        <a:t>DIGITAL</a:t>
                      </a:r>
                      <a:endParaRPr lang="en-BE" sz="14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rPr>
                        <a:t>Makelijk</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integreerbaar</a:t>
                      </a:r>
                      <a:r>
                        <a:rPr lang="en-BE" sz="1600" cap="none" spc="0" dirty="0">
                          <a:solidFill>
                            <a:schemeClr val="tx1"/>
                          </a:solidFill>
                          <a:effectLst/>
                          <a:latin typeface="Livvic" pitchFamily="2" charset="0"/>
                        </a:rPr>
                        <a:t> op </a:t>
                      </a:r>
                      <a:r>
                        <a:rPr lang="en-BE" sz="1600" cap="none" spc="0" dirty="0" err="1">
                          <a:solidFill>
                            <a:schemeClr val="tx1"/>
                          </a:solidFill>
                          <a:effectLst/>
                          <a:latin typeface="Livvic" pitchFamily="2" charset="0"/>
                        </a:rPr>
                        <a:t>verschillende</a:t>
                      </a:r>
                      <a:r>
                        <a:rPr lang="en-GB" sz="1600" cap="none" spc="0" dirty="0">
                          <a:solidFill>
                            <a:schemeClr val="tx1"/>
                          </a:solidFill>
                          <a:effectLst/>
                          <a:latin typeface="Livvic" pitchFamily="2" charset="0"/>
                        </a:rPr>
                        <a:t>µc’s</a:t>
                      </a:r>
                      <a:r>
                        <a:rPr lang="en-BE" sz="1600" cap="none" spc="0" dirty="0">
                          <a:solidFill>
                            <a:schemeClr val="tx1"/>
                          </a:solidFill>
                          <a:effectLst/>
                          <a:latin typeface="Livvic" pitchFamily="2" charset="0"/>
                        </a:rPr>
                        <a:t> (I2S/PDM)</a:t>
                      </a:r>
                    </a:p>
                    <a:p>
                      <a:pPr marL="342900" lvl="0" indent="-342900">
                        <a:lnSpc>
                          <a:spcPct val="107000"/>
                        </a:lnSpc>
                        <a:buFont typeface="Symbol" panose="05050102010706020507" pitchFamily="18" charset="2"/>
                        <a:buChar char=""/>
                        <a:tabLst>
                          <a:tab pos="2257425" algn="l"/>
                        </a:tabLst>
                      </a:pPr>
                      <a:r>
                        <a:rPr lang="en-GB" sz="1600" cap="none" spc="0" dirty="0">
                          <a:solidFill>
                            <a:schemeClr val="tx1"/>
                          </a:solidFill>
                          <a:effectLst/>
                          <a:latin typeface="Livvic" pitchFamily="2" charset="0"/>
                        </a:rPr>
                        <a:t>Pre-processing </a:t>
                      </a:r>
                      <a:r>
                        <a:rPr lang="en-BE" sz="1600" cap="none" spc="0" dirty="0" err="1">
                          <a:solidFill>
                            <a:schemeClr val="tx1"/>
                          </a:solidFill>
                          <a:effectLst/>
                          <a:latin typeface="Livvic" pitchFamily="2" charset="0"/>
                        </a:rPr>
                        <a:t>en</a:t>
                      </a:r>
                      <a:r>
                        <a:rPr lang="en-GB" sz="1600" cap="none" spc="0" dirty="0">
                          <a:solidFill>
                            <a:schemeClr val="tx1"/>
                          </a:solidFill>
                          <a:effectLst/>
                          <a:latin typeface="Livvic" pitchFamily="2" charset="0"/>
                        </a:rPr>
                        <a:t> filtering z</a:t>
                      </a:r>
                      <a:r>
                        <a:rPr lang="en-BE" sz="1600" cap="none" spc="0" dirty="0" err="1">
                          <a:solidFill>
                            <a:schemeClr val="tx1"/>
                          </a:solidFill>
                          <a:effectLst/>
                          <a:latin typeface="Livvic" pitchFamily="2" charset="0"/>
                        </a:rPr>
                        <a:t>itten</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ingebakken</a:t>
                      </a:r>
                      <a:endParaRPr lang="en-BE"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rPr>
                        <a:t>kortere</a:t>
                      </a:r>
                      <a:r>
                        <a:rPr lang="en-GB" sz="1600" cap="none" spc="0" dirty="0">
                          <a:solidFill>
                            <a:schemeClr val="tx1"/>
                          </a:solidFill>
                          <a:effectLst/>
                          <a:latin typeface="Livvic" pitchFamily="2" charset="0"/>
                        </a:rPr>
                        <a:t> time to market</a:t>
                      </a:r>
                    </a:p>
                    <a:p>
                      <a:pPr marL="342900" lvl="0" indent="-342900">
                        <a:lnSpc>
                          <a:spcPct val="107000"/>
                        </a:lnSpc>
                        <a:buFont typeface="Symbol" panose="05050102010706020507" pitchFamily="18" charset="2"/>
                        <a:buChar char=""/>
                        <a:tabLst>
                          <a:tab pos="2257425" algn="l"/>
                        </a:tabLst>
                      </a:pPr>
                      <a:r>
                        <a:rPr lang="en-BE" sz="1600" cap="none" spc="0" dirty="0" err="1">
                          <a:solidFill>
                            <a:schemeClr val="tx1"/>
                          </a:solidFill>
                          <a:effectLst/>
                          <a:latin typeface="Livvic" pitchFamily="2" charset="0"/>
                          <a:ea typeface="Calibri" panose="020F0502020204030204" pitchFamily="34" charset="0"/>
                          <a:cs typeface="Times New Roman" panose="02020603050405020304" pitchFamily="18" charset="0"/>
                        </a:rPr>
                        <a:t>Eenvoud</a:t>
                      </a:r>
                      <a:r>
                        <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rPr>
                        <a:t> in </a:t>
                      </a:r>
                      <a:r>
                        <a:rPr lang="en-BE" sz="1600" cap="none" spc="0" dirty="0" err="1">
                          <a:solidFill>
                            <a:schemeClr val="tx1"/>
                          </a:solidFill>
                          <a:effectLst/>
                          <a:latin typeface="Livvic" pitchFamily="2" charset="0"/>
                          <a:ea typeface="Calibri" panose="020F0502020204030204" pitchFamily="34" charset="0"/>
                          <a:cs typeface="Times New Roman" panose="02020603050405020304" pitchFamily="18" charset="0"/>
                        </a:rPr>
                        <a:t>implementatie</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342900" lvl="0" indent="-342900">
                        <a:lnSpc>
                          <a:spcPct val="107000"/>
                        </a:lnSpc>
                        <a:spcAft>
                          <a:spcPts val="800"/>
                        </a:spcAft>
                        <a:buFont typeface="Symbol" panose="05050102010706020507" pitchFamily="18" charset="2"/>
                        <a:buChar char=""/>
                        <a:tabLst>
                          <a:tab pos="2257425" algn="l"/>
                        </a:tabLst>
                      </a:pPr>
                      <a:r>
                        <a:rPr lang="en-GB" sz="1600" cap="none" spc="0" dirty="0">
                          <a:solidFill>
                            <a:schemeClr val="tx1"/>
                          </a:solidFill>
                          <a:effectLst/>
                          <a:latin typeface="Livvic" pitchFamily="2" charset="0"/>
                        </a:rPr>
                        <a:t>A</a:t>
                      </a:r>
                      <a:r>
                        <a:rPr lang="en-BE" sz="1600" cap="none" spc="0" dirty="0" err="1">
                          <a:solidFill>
                            <a:schemeClr val="tx1"/>
                          </a:solidFill>
                          <a:effectLst/>
                          <a:latin typeface="Livvic" pitchFamily="2" charset="0"/>
                        </a:rPr>
                        <a:t>lleen</a:t>
                      </a:r>
                      <a:r>
                        <a:rPr lang="en-BE" sz="1600" cap="none" spc="0" dirty="0">
                          <a:solidFill>
                            <a:schemeClr val="tx1"/>
                          </a:solidFill>
                          <a:effectLst/>
                          <a:latin typeface="Livvic" pitchFamily="2" charset="0"/>
                        </a:rPr>
                        <a:t> </a:t>
                      </a:r>
                      <a:r>
                        <a:rPr lang="en-BE" sz="1600" cap="none" spc="0" dirty="0" err="1">
                          <a:solidFill>
                            <a:schemeClr val="tx1"/>
                          </a:solidFill>
                          <a:effectLst/>
                          <a:latin typeface="Livvic" pitchFamily="2" charset="0"/>
                        </a:rPr>
                        <a:t>digitale</a:t>
                      </a:r>
                      <a:r>
                        <a:rPr lang="en-BE" sz="1600" cap="none" spc="0" dirty="0">
                          <a:solidFill>
                            <a:schemeClr val="tx1"/>
                          </a:solidFill>
                          <a:effectLst/>
                          <a:latin typeface="Livvic" pitchFamily="2" charset="0"/>
                        </a:rPr>
                        <a:t> filtering </a:t>
                      </a:r>
                      <a:r>
                        <a:rPr lang="en-BE" sz="1600" cap="none" spc="0" dirty="0" err="1">
                          <a:solidFill>
                            <a:schemeClr val="tx1"/>
                          </a:solidFill>
                          <a:effectLst/>
                          <a:latin typeface="Livvic" pitchFamily="2" charset="0"/>
                        </a:rPr>
                        <a:t>mogelijk</a:t>
                      </a:r>
                      <a:endParaRPr lang="en-BE" sz="1600" cap="none" spc="0" dirty="0">
                        <a:solidFill>
                          <a:schemeClr val="tx1"/>
                        </a:solidFill>
                        <a:effectLst/>
                        <a:latin typeface="Livvic" pitchFamily="2" charset="0"/>
                      </a:endParaRPr>
                    </a:p>
                    <a:p>
                      <a:pPr marL="342900" lvl="0" indent="-342900">
                        <a:lnSpc>
                          <a:spcPct val="107000"/>
                        </a:lnSpc>
                        <a:spcAft>
                          <a:spcPts val="800"/>
                        </a:spcAft>
                        <a:buFont typeface="Symbol" panose="05050102010706020507" pitchFamily="18" charset="2"/>
                        <a:buChar char=""/>
                        <a:tabLst>
                          <a:tab pos="2257425" algn="l"/>
                        </a:tabLst>
                      </a:pPr>
                      <a:r>
                        <a:rPr lang="en-GB" sz="1600" cap="none" spc="0" dirty="0">
                          <a:solidFill>
                            <a:schemeClr val="tx1"/>
                          </a:solidFill>
                          <a:effectLst/>
                          <a:latin typeface="Livvic" pitchFamily="2" charset="0"/>
                          <a:ea typeface="Calibri" panose="020F0502020204030204" pitchFamily="34" charset="0"/>
                          <a:cs typeface="Times New Roman" panose="02020603050405020304" pitchFamily="18" charset="0"/>
                        </a:rPr>
                        <a:t>B</a:t>
                      </a:r>
                      <a:r>
                        <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rPr>
                        <a:t>lack box effect</a:t>
                      </a:r>
                    </a:p>
                    <a:p>
                      <a:pPr marL="0" lvl="0" indent="0">
                        <a:lnSpc>
                          <a:spcPct val="107000"/>
                        </a:lnSpc>
                        <a:spcAft>
                          <a:spcPts val="800"/>
                        </a:spcAft>
                        <a:buFont typeface="Symbol" panose="05050102010706020507" pitchFamily="18" charset="2"/>
                        <a:buNone/>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650287"/>
                  </a:ext>
                </a:extLst>
              </a:tr>
            </a:tbl>
          </a:graphicData>
        </a:graphic>
      </p:graphicFrame>
    </p:spTree>
    <p:extLst>
      <p:ext uri="{BB962C8B-B14F-4D97-AF65-F5344CB8AC3E}">
        <p14:creationId xmlns:p14="http://schemas.microsoft.com/office/powerpoint/2010/main" val="3956944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D4E2B727-3B26-4405-117D-94C5FE51D29E}"/>
              </a:ext>
            </a:extLst>
          </p:cNvPr>
          <p:cNvGraphicFramePr>
            <a:graphicFrameLocks/>
          </p:cNvGraphicFramePr>
          <p:nvPr>
            <p:extLst>
              <p:ext uri="{D42A27DB-BD31-4B8C-83A1-F6EECF244321}">
                <p14:modId xmlns:p14="http://schemas.microsoft.com/office/powerpoint/2010/main" val="366507311"/>
              </p:ext>
            </p:extLst>
          </p:nvPr>
        </p:nvGraphicFramePr>
        <p:xfrm>
          <a:off x="-3437" y="335666"/>
          <a:ext cx="9182162" cy="3925276"/>
        </p:xfrm>
        <a:graphic>
          <a:graphicData uri="http://schemas.openxmlformats.org/drawingml/2006/table">
            <a:tbl>
              <a:tblPr firstRow="1" firstCol="1" bandRow="1">
                <a:tableStyleId>{D27102A9-8310-4765-A935-A1911B00CA55}</a:tableStyleId>
              </a:tblPr>
              <a:tblGrid>
                <a:gridCol w="1083829">
                  <a:extLst>
                    <a:ext uri="{9D8B030D-6E8A-4147-A177-3AD203B41FA5}">
                      <a16:colId xmlns:a16="http://schemas.microsoft.com/office/drawing/2014/main" val="120894719"/>
                    </a:ext>
                  </a:extLst>
                </a:gridCol>
                <a:gridCol w="4406008">
                  <a:extLst>
                    <a:ext uri="{9D8B030D-6E8A-4147-A177-3AD203B41FA5}">
                      <a16:colId xmlns:a16="http://schemas.microsoft.com/office/drawing/2014/main" val="1451004710"/>
                    </a:ext>
                  </a:extLst>
                </a:gridCol>
                <a:gridCol w="3692325">
                  <a:extLst>
                    <a:ext uri="{9D8B030D-6E8A-4147-A177-3AD203B41FA5}">
                      <a16:colId xmlns:a16="http://schemas.microsoft.com/office/drawing/2014/main" val="1109503347"/>
                    </a:ext>
                  </a:extLst>
                </a:gridCol>
              </a:tblGrid>
              <a:tr h="520899">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Type</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Pro’s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Cons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875075"/>
                  </a:ext>
                </a:extLst>
              </a:tr>
              <a:tr h="1770888">
                <a:tc>
                  <a:txBody>
                    <a:bodyPr/>
                    <a:lstStyle/>
                    <a:p>
                      <a:pPr>
                        <a:lnSpc>
                          <a:spcPct val="107000"/>
                        </a:lnSpc>
                        <a:spcAft>
                          <a:spcPts val="800"/>
                        </a:spcAft>
                        <a:tabLst>
                          <a:tab pos="2257425" algn="l"/>
                        </a:tabLst>
                      </a:pPr>
                      <a:r>
                        <a:rPr lang="nl-BE" sz="1600" b="1" cap="none" spc="0" dirty="0">
                          <a:solidFill>
                            <a:schemeClr val="tx1"/>
                          </a:solidFill>
                          <a:effectLst/>
                          <a:latin typeface="Livvic" pitchFamily="2" charset="0"/>
                        </a:rPr>
                        <a:t> </a:t>
                      </a:r>
                      <a:endParaRPr lang="en-BE" sz="1600" b="1" cap="none" spc="0" dirty="0">
                        <a:solidFill>
                          <a:schemeClr val="tx1"/>
                        </a:solidFill>
                        <a:effectLst/>
                        <a:latin typeface="Livvic" pitchFamily="2" charset="0"/>
                      </a:endParaRPr>
                    </a:p>
                    <a:p>
                      <a:pPr>
                        <a:lnSpc>
                          <a:spcPct val="107000"/>
                        </a:lnSpc>
                        <a:spcAft>
                          <a:spcPts val="800"/>
                        </a:spcAft>
                      </a:pPr>
                      <a:r>
                        <a:rPr lang="nl-BE" sz="1600" b="1" cap="none" spc="0" dirty="0">
                          <a:solidFill>
                            <a:schemeClr val="tx1"/>
                          </a:solidFill>
                          <a:effectLst/>
                          <a:latin typeface="Livvic" pitchFamily="2" charset="0"/>
                        </a:rPr>
                        <a:t> </a:t>
                      </a:r>
                      <a:endParaRPr lang="en-BE" sz="1600" b="1" cap="none" spc="0" dirty="0">
                        <a:solidFill>
                          <a:schemeClr val="tx1"/>
                        </a:solidFill>
                        <a:effectLst/>
                        <a:latin typeface="Livvic" pitchFamily="2" charset="0"/>
                      </a:endParaRPr>
                    </a:p>
                    <a:p>
                      <a:pPr algn="ctr">
                        <a:lnSpc>
                          <a:spcPct val="107000"/>
                        </a:lnSpc>
                        <a:spcAft>
                          <a:spcPts val="800"/>
                        </a:spcAft>
                      </a:pPr>
                      <a:r>
                        <a:rPr lang="nl-BE" sz="1600" b="1" cap="none" spc="0" dirty="0">
                          <a:solidFill>
                            <a:schemeClr val="tx1"/>
                          </a:solidFill>
                          <a:effectLst/>
                          <a:latin typeface="Livvic" pitchFamily="2" charset="0"/>
                        </a:rPr>
                        <a:t> </a:t>
                      </a:r>
                      <a:r>
                        <a:rPr lang="en-US" sz="1600" b="1" cap="none" spc="0" dirty="0">
                          <a:solidFill>
                            <a:schemeClr val="tx1"/>
                          </a:solidFill>
                          <a:effectLst/>
                          <a:latin typeface="Livvic" pitchFamily="2" charset="0"/>
                        </a:rPr>
                        <a:t>PDM</a:t>
                      </a:r>
                      <a:endParaRPr lang="en-BE" sz="16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tx1">
                        <a:alpha val="20000"/>
                      </a:schemeClr>
                    </a:solidFill>
                  </a:tcPr>
                </a:tc>
                <a:tc>
                  <a:txBody>
                    <a:bodyPr/>
                    <a:lstStyle/>
                    <a:p>
                      <a:pPr marL="285750" lvl="0" indent="-285750">
                        <a:buFont typeface="Arial" panose="020B0604020202020204" pitchFamily="34" charset="0"/>
                        <a:buChar char="•"/>
                      </a:pPr>
                      <a:r>
                        <a:rPr lang="en-BE" sz="1600" kern="1200" dirty="0">
                          <a:solidFill>
                            <a:schemeClr val="dk1"/>
                          </a:solidFill>
                          <a:effectLst/>
                          <a:latin typeface="Livvic" pitchFamily="2" charset="0"/>
                          <a:ea typeface="+mn-ea"/>
                          <a:cs typeface="+mn-cs"/>
                        </a:rPr>
                        <a:t>Maar </a:t>
                      </a:r>
                      <a:r>
                        <a:rPr lang="en-BE" sz="1600" kern="1200" dirty="0" err="1">
                          <a:solidFill>
                            <a:schemeClr val="dk1"/>
                          </a:solidFill>
                          <a:effectLst/>
                          <a:latin typeface="Livvic" pitchFamily="2" charset="0"/>
                          <a:ea typeface="+mn-ea"/>
                          <a:cs typeface="+mn-cs"/>
                        </a:rPr>
                        <a:t>één</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lijn</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voor</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communicatie</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nodig</a:t>
                      </a:r>
                      <a:endParaRPr lang="en-BE" sz="1600" kern="120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GB" sz="1600" kern="1200" dirty="0">
                          <a:solidFill>
                            <a:schemeClr val="dk1"/>
                          </a:solidFill>
                          <a:effectLst/>
                          <a:latin typeface="Livvic" pitchFamily="2" charset="0"/>
                          <a:ea typeface="+mn-ea"/>
                          <a:cs typeface="+mn-cs"/>
                        </a:rPr>
                        <a:t>L</a:t>
                      </a:r>
                      <a:r>
                        <a:rPr lang="en-BE" sz="1600" kern="1200" dirty="0">
                          <a:solidFill>
                            <a:schemeClr val="dk1"/>
                          </a:solidFill>
                          <a:effectLst/>
                          <a:latin typeface="Livvic" pitchFamily="2" charset="0"/>
                          <a:ea typeface="+mn-ea"/>
                          <a:cs typeface="+mn-cs"/>
                        </a:rPr>
                        <a:t>age latency</a:t>
                      </a:r>
                    </a:p>
                    <a:p>
                      <a:pPr marL="285750" indent="-285750">
                        <a:buFont typeface="Arial" panose="020B0604020202020204" pitchFamily="34" charset="0"/>
                        <a:buChar char="•"/>
                      </a:pPr>
                      <a:r>
                        <a:rPr lang="en-BE" sz="1600" kern="1200" cap="none" spc="0" dirty="0" err="1">
                          <a:solidFill>
                            <a:schemeClr val="dk1"/>
                          </a:solidFill>
                          <a:effectLst/>
                          <a:latin typeface="Livvic" pitchFamily="2" charset="0"/>
                          <a:ea typeface="+mn-ea"/>
                          <a:cs typeface="+mn-cs"/>
                        </a:rPr>
                        <a:t>Hogere</a:t>
                      </a:r>
                      <a:r>
                        <a:rPr lang="en-BE" sz="1600" kern="1200" cap="none" spc="0" dirty="0">
                          <a:solidFill>
                            <a:schemeClr val="dk1"/>
                          </a:solidFill>
                          <a:effectLst/>
                          <a:latin typeface="Livvic" pitchFamily="2" charset="0"/>
                          <a:ea typeface="+mn-ea"/>
                          <a:cs typeface="+mn-cs"/>
                        </a:rPr>
                        <a:t> audio </a:t>
                      </a:r>
                      <a:r>
                        <a:rPr lang="en-BE" sz="1600" kern="1200" cap="none" spc="0" dirty="0" err="1">
                          <a:solidFill>
                            <a:schemeClr val="dk1"/>
                          </a:solidFill>
                          <a:effectLst/>
                          <a:latin typeface="Livvic" pitchFamily="2" charset="0"/>
                          <a:ea typeface="+mn-ea"/>
                          <a:cs typeface="+mn-cs"/>
                        </a:rPr>
                        <a:t>kwaliteit</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tx1">
                        <a:alpha val="20000"/>
                      </a:schemeClr>
                    </a:solidFill>
                  </a:tcPr>
                </a:tc>
                <a:tc>
                  <a:txBody>
                    <a:bodyPr/>
                    <a:lstStyle/>
                    <a:p>
                      <a:pPr marL="285750" lvl="0" indent="-285750">
                        <a:buFont typeface="Arial" panose="020B0604020202020204" pitchFamily="34" charset="0"/>
                        <a:buChar char="•"/>
                      </a:pPr>
                      <a:r>
                        <a:rPr lang="en-BE" sz="1600" kern="1200" dirty="0">
                          <a:solidFill>
                            <a:schemeClr val="dk1"/>
                          </a:solidFill>
                          <a:effectLst/>
                          <a:latin typeface="Livvic" pitchFamily="2" charset="0"/>
                          <a:ea typeface="+mn-ea"/>
                          <a:cs typeface="+mn-cs"/>
                        </a:rPr>
                        <a:t>Possible need of additional components</a:t>
                      </a:r>
                    </a:p>
                    <a:p>
                      <a:pPr marL="285750" indent="-285750">
                        <a:buFont typeface="Arial" panose="020B0604020202020204" pitchFamily="34" charset="0"/>
                        <a:buChar char="•"/>
                      </a:pPr>
                      <a:r>
                        <a:rPr lang="en-BE" sz="1600" kern="1200" dirty="0">
                          <a:solidFill>
                            <a:schemeClr val="dk1"/>
                          </a:solidFill>
                          <a:effectLst/>
                          <a:latin typeface="Livvic" pitchFamily="2" charset="0"/>
                          <a:ea typeface="+mn-ea"/>
                          <a:cs typeface="+mn-cs"/>
                        </a:rPr>
                        <a:t>Need for encoder/decoder</a:t>
                      </a:r>
                      <a:endParaRPr lang="en-BE" sz="1600" cap="none" spc="0" dirty="0">
                        <a:solidFill>
                          <a:schemeClr val="tx1"/>
                        </a:solidFill>
                        <a:effectLst/>
                        <a:latin typeface="Livvic" pitchFamily="2" charset="0"/>
                      </a:endParaRPr>
                    </a:p>
                    <a:p>
                      <a:pPr marL="457200">
                        <a:lnSpc>
                          <a:spcPct val="107000"/>
                        </a:lnSpc>
                        <a:spcAft>
                          <a:spcPts val="800"/>
                        </a:spcAft>
                        <a:tabLst>
                          <a:tab pos="2257425" algn="l"/>
                        </a:tabLst>
                      </a:pPr>
                      <a:r>
                        <a:rPr lang="en-BE" sz="1600" cap="none" spc="0" dirty="0">
                          <a:solidFill>
                            <a:schemeClr val="tx1"/>
                          </a:solidFill>
                          <a:effectLst/>
                          <a:latin typeface="Livvic" pitchFamily="2" charset="0"/>
                        </a:rPr>
                        <a:t> </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tx1">
                        <a:alpha val="20000"/>
                      </a:schemeClr>
                    </a:solidFill>
                  </a:tcPr>
                </a:tc>
                <a:extLst>
                  <a:ext uri="{0D108BD9-81ED-4DB2-BD59-A6C34878D82A}">
                    <a16:rowId xmlns:a16="http://schemas.microsoft.com/office/drawing/2014/main" val="1558615088"/>
                  </a:ext>
                </a:extLst>
              </a:tr>
              <a:tr h="1565388">
                <a:tc>
                  <a:txBody>
                    <a:bodyPr/>
                    <a:lstStyle/>
                    <a:p>
                      <a:pPr algn="ctr">
                        <a:lnSpc>
                          <a:spcPct val="107000"/>
                        </a:lnSpc>
                        <a:spcAft>
                          <a:spcPts val="800"/>
                        </a:spcAft>
                        <a:tabLst>
                          <a:tab pos="2257425" algn="l"/>
                        </a:tabLst>
                      </a:pPr>
                      <a:r>
                        <a:rPr lang="en-BE" sz="1600" b="1" cap="none" spc="0" dirty="0">
                          <a:solidFill>
                            <a:schemeClr val="tx1"/>
                          </a:solidFill>
                          <a:effectLst/>
                          <a:latin typeface="Livvic" pitchFamily="2" charset="0"/>
                        </a:rPr>
                        <a:t> </a:t>
                      </a:r>
                      <a:endParaRPr lang="en-US" sz="1600" b="1" cap="none" spc="0" dirty="0">
                        <a:solidFill>
                          <a:schemeClr val="tx1"/>
                        </a:solidFill>
                        <a:effectLst/>
                        <a:latin typeface="Livvic" pitchFamily="2" charset="0"/>
                      </a:endParaRPr>
                    </a:p>
                    <a:p>
                      <a:pPr algn="ctr">
                        <a:lnSpc>
                          <a:spcPct val="107000"/>
                        </a:lnSpc>
                        <a:spcAft>
                          <a:spcPts val="800"/>
                        </a:spcAft>
                        <a:tabLst>
                          <a:tab pos="2257425" algn="l"/>
                        </a:tabLst>
                      </a:pPr>
                      <a:r>
                        <a:rPr lang="en-BE" sz="1600" b="1" cap="none" spc="0" dirty="0">
                          <a:solidFill>
                            <a:schemeClr val="tx1"/>
                          </a:solidFill>
                          <a:effectLst/>
                          <a:latin typeface="Livvic" pitchFamily="2" charset="0"/>
                        </a:rPr>
                        <a:t> </a:t>
                      </a:r>
                      <a:r>
                        <a:rPr lang="en-US" sz="1600" b="1" cap="none" spc="0" dirty="0">
                          <a:solidFill>
                            <a:schemeClr val="tx1"/>
                          </a:solidFill>
                          <a:effectLst/>
                          <a:latin typeface="Livvic" pitchFamily="2" charset="0"/>
                        </a:rPr>
                        <a:t>I2S</a:t>
                      </a:r>
                      <a:endParaRPr lang="en-BE" sz="16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285750" lvl="0" indent="-285750">
                        <a:buFont typeface="Arial" panose="020B0604020202020204" pitchFamily="34" charset="0"/>
                        <a:buChar char="•"/>
                      </a:pPr>
                      <a:r>
                        <a:rPr lang="en-BE" sz="1600" kern="1200" dirty="0" err="1">
                          <a:solidFill>
                            <a:schemeClr val="dk1"/>
                          </a:solidFill>
                          <a:effectLst/>
                          <a:latin typeface="Livvic" pitchFamily="2" charset="0"/>
                          <a:ea typeface="+mn-ea"/>
                          <a:cs typeface="+mn-cs"/>
                        </a:rPr>
                        <a:t>Hoger</a:t>
                      </a:r>
                      <a:r>
                        <a:rPr lang="en-BE" sz="1600" kern="1200" dirty="0">
                          <a:solidFill>
                            <a:schemeClr val="dk1"/>
                          </a:solidFill>
                          <a:effectLst/>
                          <a:latin typeface="Livvic" pitchFamily="2" charset="0"/>
                          <a:ea typeface="+mn-ea"/>
                          <a:cs typeface="+mn-cs"/>
                        </a:rPr>
                        <a:t> audio </a:t>
                      </a:r>
                      <a:r>
                        <a:rPr lang="en-BE" sz="1600" kern="1200" dirty="0" err="1">
                          <a:solidFill>
                            <a:schemeClr val="dk1"/>
                          </a:solidFill>
                          <a:effectLst/>
                          <a:latin typeface="Livvic" pitchFamily="2" charset="0"/>
                          <a:ea typeface="+mn-ea"/>
                          <a:cs typeface="+mn-cs"/>
                        </a:rPr>
                        <a:t>resolutie</a:t>
                      </a:r>
                      <a:endParaRPr lang="en-BE" sz="1600" kern="120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GB" sz="1600" kern="1200" dirty="0">
                          <a:solidFill>
                            <a:schemeClr val="dk1"/>
                          </a:solidFill>
                          <a:effectLst/>
                          <a:latin typeface="Livvic" pitchFamily="2" charset="0"/>
                          <a:ea typeface="+mn-ea"/>
                          <a:cs typeface="+mn-cs"/>
                        </a:rPr>
                        <a:t>A</a:t>
                      </a:r>
                      <a:r>
                        <a:rPr lang="en-BE" sz="1600" kern="1200" dirty="0" err="1">
                          <a:solidFill>
                            <a:schemeClr val="dk1"/>
                          </a:solidFill>
                          <a:effectLst/>
                          <a:latin typeface="Livvic" pitchFamily="2" charset="0"/>
                          <a:ea typeface="+mn-ea"/>
                          <a:cs typeface="+mn-cs"/>
                        </a:rPr>
                        <a:t>parte</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clk</a:t>
                      </a:r>
                      <a:r>
                        <a:rPr lang="en-BE" sz="1600" kern="1200" dirty="0">
                          <a:solidFill>
                            <a:schemeClr val="dk1"/>
                          </a:solidFill>
                          <a:effectLst/>
                          <a:latin typeface="Livvic" pitchFamily="2" charset="0"/>
                          <a:ea typeface="+mn-ea"/>
                          <a:cs typeface="+mn-cs"/>
                        </a:rPr>
                        <a:t> and data </a:t>
                      </a:r>
                      <a:r>
                        <a:rPr lang="en-BE" sz="1600" kern="1200" dirty="0" err="1">
                          <a:solidFill>
                            <a:schemeClr val="dk1"/>
                          </a:solidFill>
                          <a:effectLst/>
                          <a:latin typeface="Livvic" pitchFamily="2" charset="0"/>
                          <a:ea typeface="+mn-ea"/>
                          <a:cs typeface="+mn-cs"/>
                        </a:rPr>
                        <a:t>lijnen</a:t>
                      </a:r>
                      <a:endParaRPr lang="en-BE" sz="1600" kern="120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GB" sz="1600" kern="1200" dirty="0">
                          <a:solidFill>
                            <a:schemeClr val="dk1"/>
                          </a:solidFill>
                          <a:effectLst/>
                          <a:latin typeface="Livvic" pitchFamily="2" charset="0"/>
                          <a:ea typeface="+mn-ea"/>
                          <a:cs typeface="+mn-cs"/>
                        </a:rPr>
                        <a:t>M</a:t>
                      </a:r>
                      <a:r>
                        <a:rPr lang="en-BE" sz="1600" kern="1200" dirty="0" err="1">
                          <a:solidFill>
                            <a:schemeClr val="dk1"/>
                          </a:solidFill>
                          <a:effectLst/>
                          <a:latin typeface="Livvic" pitchFamily="2" charset="0"/>
                          <a:ea typeface="+mn-ea"/>
                          <a:cs typeface="+mn-cs"/>
                        </a:rPr>
                        <a:t>inder</a:t>
                      </a:r>
                      <a:r>
                        <a:rPr lang="en-BE" sz="1600" kern="1200" dirty="0">
                          <a:solidFill>
                            <a:schemeClr val="dk1"/>
                          </a:solidFill>
                          <a:effectLst/>
                          <a:latin typeface="Livvic" pitchFamily="2" charset="0"/>
                          <a:ea typeface="+mn-ea"/>
                          <a:cs typeface="+mn-cs"/>
                        </a:rPr>
                        <a:t> jitter</a:t>
                      </a:r>
                    </a:p>
                    <a:p>
                      <a:pPr marL="285750" lvl="0" indent="-285750">
                        <a:buFont typeface="Arial" panose="020B0604020202020204" pitchFamily="34" charset="0"/>
                        <a:buChar char="•"/>
                      </a:pPr>
                      <a:r>
                        <a:rPr lang="en-BE" sz="1600" kern="1200" dirty="0">
                          <a:solidFill>
                            <a:schemeClr val="dk1"/>
                          </a:solidFill>
                          <a:effectLst/>
                          <a:latin typeface="Livvic" pitchFamily="2" charset="0"/>
                          <a:ea typeface="+mn-ea"/>
                          <a:cs typeface="+mn-cs"/>
                        </a:rPr>
                        <a:t>Meer </a:t>
                      </a:r>
                      <a:r>
                        <a:rPr lang="en-BE" sz="1600" kern="1200" dirty="0" err="1">
                          <a:solidFill>
                            <a:schemeClr val="dk1"/>
                          </a:solidFill>
                          <a:effectLst/>
                          <a:latin typeface="Livvic" pitchFamily="2" charset="0"/>
                          <a:ea typeface="+mn-ea"/>
                          <a:cs typeface="+mn-cs"/>
                        </a:rPr>
                        <a:t>accuraatheid</a:t>
                      </a:r>
                      <a:endParaRPr lang="en-BE" sz="1600" kern="120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BE" sz="1600" kern="1200" dirty="0" err="1">
                          <a:solidFill>
                            <a:schemeClr val="dk1"/>
                          </a:solidFill>
                          <a:effectLst/>
                          <a:latin typeface="Livvic" pitchFamily="2" charset="0"/>
                          <a:ea typeface="+mn-ea"/>
                          <a:cs typeface="+mn-cs"/>
                        </a:rPr>
                        <a:t>Betere</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compatibiliteit</a:t>
                      </a:r>
                      <a:r>
                        <a:rPr lang="en-BE" sz="1600" kern="1200" dirty="0">
                          <a:solidFill>
                            <a:schemeClr val="dk1"/>
                          </a:solidFill>
                          <a:effectLst/>
                          <a:latin typeface="Livvic" pitchFamily="2" charset="0"/>
                          <a:ea typeface="+mn-ea"/>
                          <a:cs typeface="+mn-cs"/>
                        </a:rPr>
                        <a:t> met DSP/µc</a:t>
                      </a:r>
                    </a:p>
                    <a:p>
                      <a:pPr marL="285750" indent="-285750">
                        <a:buFont typeface="Arial" panose="020B0604020202020204" pitchFamily="34" charset="0"/>
                        <a:buChar char="•"/>
                      </a:pPr>
                      <a:r>
                        <a:rPr lang="en-BE" sz="1600" kern="1200" dirty="0" err="1">
                          <a:solidFill>
                            <a:schemeClr val="dk1"/>
                          </a:solidFill>
                          <a:effectLst/>
                          <a:latin typeface="Livvic" pitchFamily="2" charset="0"/>
                          <a:ea typeface="+mn-ea"/>
                          <a:cs typeface="+mn-cs"/>
                        </a:rPr>
                        <a:t>Compactere</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oplossing</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tc>
                  <a:txBody>
                    <a:bodyPr/>
                    <a:lstStyle/>
                    <a:p>
                      <a:pPr marL="285750" lvl="0" indent="-285750" algn="l" defTabSz="914400" rtl="0" eaLnBrk="1" latinLnBrk="0" hangingPunct="1">
                        <a:lnSpc>
                          <a:spcPct val="107000"/>
                        </a:lnSpc>
                        <a:spcAft>
                          <a:spcPts val="800"/>
                        </a:spcAft>
                        <a:buFont typeface="Arial" panose="020B0604020202020204" pitchFamily="34" charset="0"/>
                        <a:buChar char="•"/>
                        <a:tabLst>
                          <a:tab pos="2257425" algn="l"/>
                        </a:tabLst>
                      </a:pPr>
                      <a:r>
                        <a:rPr lang="en-BE" sz="1600" kern="1200" dirty="0" err="1">
                          <a:solidFill>
                            <a:schemeClr val="dk1"/>
                          </a:solidFill>
                          <a:effectLst/>
                          <a:latin typeface="Livvic" pitchFamily="2" charset="0"/>
                          <a:ea typeface="+mn-ea"/>
                          <a:cs typeface="+mn-cs"/>
                        </a:rPr>
                        <a:t>Complexere</a:t>
                      </a:r>
                      <a:r>
                        <a:rPr lang="en-BE" sz="1600" kern="1200" dirty="0">
                          <a:solidFill>
                            <a:schemeClr val="dk1"/>
                          </a:solidFill>
                          <a:effectLst/>
                          <a:latin typeface="Livvic" pitchFamily="2" charset="0"/>
                          <a:ea typeface="+mn-ea"/>
                          <a:cs typeface="+mn-cs"/>
                        </a:rPr>
                        <a:t> </a:t>
                      </a:r>
                      <a:r>
                        <a:rPr lang="en-BE" sz="1600" kern="1200" dirty="0" err="1">
                          <a:solidFill>
                            <a:schemeClr val="dk1"/>
                          </a:solidFill>
                          <a:effectLst/>
                          <a:latin typeface="Livvic" pitchFamily="2" charset="0"/>
                          <a:ea typeface="+mn-ea"/>
                          <a:cs typeface="+mn-cs"/>
                        </a:rPr>
                        <a:t>communicatie</a:t>
                      </a:r>
                      <a:r>
                        <a:rPr lang="en-BE" sz="1600" kern="1200" dirty="0">
                          <a:solidFill>
                            <a:schemeClr val="dk1"/>
                          </a:solidFill>
                          <a:effectLst/>
                          <a:latin typeface="Livvic" pitchFamily="2" charset="0"/>
                          <a:ea typeface="+mn-ea"/>
                          <a:cs typeface="+mn-cs"/>
                        </a:rPr>
                        <a:t> </a:t>
                      </a:r>
                      <a:br>
                        <a:rPr lang="en-US" sz="1600" kern="1200" dirty="0">
                          <a:solidFill>
                            <a:schemeClr val="dk1"/>
                          </a:solidFill>
                          <a:effectLst/>
                          <a:latin typeface="Livvic" pitchFamily="2" charset="0"/>
                          <a:ea typeface="+mn-ea"/>
                          <a:cs typeface="+mn-cs"/>
                        </a:rPr>
                      </a:br>
                      <a:r>
                        <a:rPr lang="en-BE" sz="1600" kern="1200" dirty="0">
                          <a:solidFill>
                            <a:schemeClr val="dk1"/>
                          </a:solidFill>
                          <a:effectLst/>
                          <a:latin typeface="Livvic" pitchFamily="2" charset="0"/>
                          <a:ea typeface="+mn-ea"/>
                          <a:cs typeface="+mn-cs"/>
                        </a:rPr>
                        <a:t>(CLK /Data line)</a:t>
                      </a:r>
                    </a:p>
                    <a:p>
                      <a:pPr marL="0" lvl="0" indent="0">
                        <a:lnSpc>
                          <a:spcPct val="107000"/>
                        </a:lnSpc>
                        <a:spcAft>
                          <a:spcPts val="800"/>
                        </a:spcAft>
                        <a:buFont typeface="Symbol" panose="05050102010706020507" pitchFamily="18" charset="2"/>
                        <a:buNone/>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650287"/>
                  </a:ext>
                </a:extLst>
              </a:tr>
            </a:tbl>
          </a:graphicData>
        </a:graphic>
      </p:graphicFrame>
    </p:spTree>
    <p:extLst>
      <p:ext uri="{BB962C8B-B14F-4D97-AF65-F5344CB8AC3E}">
        <p14:creationId xmlns:p14="http://schemas.microsoft.com/office/powerpoint/2010/main" val="716863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14350" y="548400"/>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SENSE</a:t>
            </a: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7"/>
          <p:cNvSpPr txBox="1"/>
          <p:nvPr/>
        </p:nvSpPr>
        <p:spPr>
          <a:xfrm>
            <a:off x="714349" y="1584300"/>
            <a:ext cx="7746069" cy="21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BE" sz="1600" dirty="0">
                <a:solidFill>
                  <a:schemeClr val="dk1"/>
                </a:solidFill>
                <a:latin typeface="Catamaran ExtraLight"/>
                <a:ea typeface="Catamaran ExtraLight"/>
                <a:cs typeface="Catamaran ExtraLight"/>
                <a:sym typeface="Catamaran ExtraLight"/>
              </a:rPr>
              <a:t>MEMS zijn sinds enkele Jaren de marktleiders geworden voor microfoons in </a:t>
            </a:r>
            <a:r>
              <a:rPr lang="nl-BE" sz="1600" dirty="0" err="1">
                <a:solidFill>
                  <a:schemeClr val="dk1"/>
                </a:solidFill>
                <a:latin typeface="Catamaran ExtraLight"/>
                <a:ea typeface="Catamaran ExtraLight"/>
                <a:cs typeface="Catamaran ExtraLight"/>
                <a:sym typeface="Catamaran ExtraLight"/>
              </a:rPr>
              <a:t>embedded</a:t>
            </a:r>
            <a:r>
              <a:rPr lang="nl-BE" sz="1600" dirty="0">
                <a:solidFill>
                  <a:schemeClr val="dk1"/>
                </a:solidFill>
                <a:latin typeface="Catamaran ExtraLight"/>
                <a:ea typeface="Catamaran ExtraLight"/>
                <a:cs typeface="Catamaran ExtraLight"/>
                <a:sym typeface="Catamaran ExtraLight"/>
              </a:rPr>
              <a:t> systems. Hun </a:t>
            </a:r>
            <a:r>
              <a:rPr lang="nl-BE" sz="1600" b="1" dirty="0">
                <a:solidFill>
                  <a:schemeClr val="dk1"/>
                </a:solidFill>
                <a:latin typeface="Catamaran ExtraLight"/>
                <a:ea typeface="Catamaran ExtraLight"/>
                <a:cs typeface="Catamaran ExtraLight"/>
                <a:sym typeface="Catamaran ExtraLight"/>
              </a:rPr>
              <a:t>compactere, goedkopere</a:t>
            </a:r>
            <a:r>
              <a:rPr lang="nl-BE" sz="1600" dirty="0">
                <a:solidFill>
                  <a:schemeClr val="dk1"/>
                </a:solidFill>
                <a:latin typeface="Catamaran ExtraLight"/>
                <a:ea typeface="Catamaran ExtraLight"/>
                <a:cs typeface="Catamaran ExtraLight"/>
                <a:sym typeface="Catamaran ExtraLight"/>
              </a:rPr>
              <a:t> en PCB gerichte producten zijn een betere match voor ontwerpen zoals microfoon arrays.</a:t>
            </a:r>
          </a:p>
          <a:p>
            <a:pPr marL="0" lvl="0" indent="0" algn="l" rtl="0">
              <a:spcBef>
                <a:spcPts val="0"/>
              </a:spcBef>
              <a:spcAft>
                <a:spcPts val="0"/>
              </a:spcAft>
              <a:buNone/>
            </a:pPr>
            <a:endParaRPr lang="nl-BE" sz="1600" dirty="0">
              <a:solidFill>
                <a:schemeClr val="dk1"/>
              </a:solidFill>
              <a:latin typeface="Catamaran ExtraLight"/>
              <a:ea typeface="Catamaran ExtraLight"/>
              <a:cs typeface="Catamaran ExtraLight"/>
              <a:sym typeface="Catamaran ExtraLight"/>
            </a:endParaRPr>
          </a:p>
          <a:p>
            <a:pPr marL="0" lvl="0" indent="0" algn="l" rtl="0">
              <a:spcBef>
                <a:spcPts val="0"/>
              </a:spcBef>
              <a:spcAft>
                <a:spcPts val="0"/>
              </a:spcAft>
              <a:buNone/>
            </a:pPr>
            <a:r>
              <a:rPr lang="nl-BE" sz="1600" dirty="0">
                <a:solidFill>
                  <a:schemeClr val="dk1"/>
                </a:solidFill>
                <a:latin typeface="Catamaran ExtraLight"/>
                <a:ea typeface="Catamaran ExtraLight"/>
                <a:cs typeface="Catamaran ExtraLight"/>
                <a:sym typeface="Catamaran ExtraLight"/>
              </a:rPr>
              <a:t>De </a:t>
            </a:r>
            <a:r>
              <a:rPr lang="nl-BE" sz="1600" b="1" dirty="0">
                <a:solidFill>
                  <a:schemeClr val="dk1"/>
                </a:solidFill>
                <a:latin typeface="Catamaran ExtraLight"/>
                <a:ea typeface="Catamaran ExtraLight"/>
                <a:cs typeface="Catamaran ExtraLight"/>
                <a:sym typeface="Catamaran ExtraLight"/>
              </a:rPr>
              <a:t>implementatiekosten</a:t>
            </a:r>
            <a:r>
              <a:rPr lang="nl-BE" sz="1600" dirty="0">
                <a:solidFill>
                  <a:schemeClr val="dk1"/>
                </a:solidFill>
                <a:latin typeface="Catamaran ExtraLight"/>
                <a:ea typeface="Catamaran ExtraLight"/>
                <a:cs typeface="Catamaran ExtraLight"/>
                <a:sym typeface="Catamaran ExtraLight"/>
              </a:rPr>
              <a:t> van een analoge microfoon wegen niet op tegen de mogelijke voordelen van een analoge microfoon.</a:t>
            </a:r>
          </a:p>
          <a:p>
            <a:pPr marL="0" lvl="0" indent="0" algn="l" rtl="0">
              <a:spcBef>
                <a:spcPts val="0"/>
              </a:spcBef>
              <a:spcAft>
                <a:spcPts val="0"/>
              </a:spcAft>
              <a:buNone/>
            </a:pPr>
            <a:endParaRPr lang="nl-BE" sz="1600" dirty="0">
              <a:solidFill>
                <a:schemeClr val="dk1"/>
              </a:solidFill>
              <a:latin typeface="Catamaran ExtraLight"/>
              <a:ea typeface="Catamaran ExtraLight"/>
              <a:cs typeface="Catamaran ExtraLight"/>
              <a:sym typeface="Catamaran ExtraLight"/>
            </a:endParaRPr>
          </a:p>
          <a:p>
            <a:pPr marL="0" lvl="0" indent="0" algn="l" rtl="0">
              <a:spcBef>
                <a:spcPts val="0"/>
              </a:spcBef>
              <a:spcAft>
                <a:spcPts val="0"/>
              </a:spcAft>
              <a:buNone/>
            </a:pPr>
            <a:r>
              <a:rPr lang="nl-BE" sz="1600" dirty="0">
                <a:solidFill>
                  <a:schemeClr val="dk1"/>
                </a:solidFill>
                <a:latin typeface="Catamaran ExtraLight"/>
                <a:ea typeface="Catamaran ExtraLight"/>
                <a:cs typeface="Catamaran ExtraLight"/>
                <a:sym typeface="Catamaran ExtraLight"/>
              </a:rPr>
              <a:t>PDM is een betere oplossing in toepassingen waar de gebruiker de audio effectief zal beluisteren. Voor toepassingen waar we zoveel mogelijk </a:t>
            </a:r>
            <a:r>
              <a:rPr lang="nl-BE" sz="1600" b="1" dirty="0">
                <a:solidFill>
                  <a:schemeClr val="dk1"/>
                </a:solidFill>
                <a:latin typeface="Catamaran ExtraLight"/>
                <a:ea typeface="Catamaran ExtraLight"/>
                <a:cs typeface="Catamaran ExtraLight"/>
                <a:sym typeface="Catamaran ExtraLight"/>
              </a:rPr>
              <a:t>nuttige informatie </a:t>
            </a:r>
            <a:r>
              <a:rPr lang="nl-BE" sz="1600" dirty="0">
                <a:solidFill>
                  <a:schemeClr val="dk1"/>
                </a:solidFill>
                <a:latin typeface="Catamaran ExtraLight"/>
                <a:ea typeface="Catamaran ExtraLight"/>
                <a:cs typeface="Catamaran ExtraLight"/>
                <a:sym typeface="Catamaran ExtraLight"/>
              </a:rPr>
              <a:t>uit het signaal willen halen opteren we voor I2S</a:t>
            </a:r>
          </a:p>
        </p:txBody>
      </p:sp>
      <p:pic>
        <p:nvPicPr>
          <p:cNvPr id="13314" name="Picture 2" descr="Continuous single line drawing of young girl bicycle racer focus train her  skill on the street 2426897 Vector Art at Vecteezy">
            <a:extLst>
              <a:ext uri="{FF2B5EF4-FFF2-40B4-BE49-F238E27FC236}">
                <a16:creationId xmlns:a16="http://schemas.microsoft.com/office/drawing/2014/main" id="{0DF54815-DABD-EE7A-8058-B84B314D7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475" y="4282200"/>
            <a:ext cx="1087450" cy="7604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14338" name="Picture 2" descr="One line drawing of happy young girl on bicycle. Energetic beautiful woman  riding her cycle in the morning to go to school. Daily activity. Back to  school concept isolated on white background">
            <a:extLst>
              <a:ext uri="{FF2B5EF4-FFF2-40B4-BE49-F238E27FC236}">
                <a16:creationId xmlns:a16="http://schemas.microsoft.com/office/drawing/2014/main" id="{5A8B8994-08E4-BDD4-F5A4-3C499E07E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640"/>
            <a:ext cx="652780" cy="652780"/>
          </a:xfrm>
          <a:prstGeom prst="rect">
            <a:avLst/>
          </a:prstGeom>
          <a:noFill/>
          <a:extLst>
            <a:ext uri="{909E8E84-426E-40DD-AFC4-6F175D3DCCD1}">
              <a14:hiddenFill xmlns:a14="http://schemas.microsoft.com/office/drawing/2010/main">
                <a:solidFill>
                  <a:srgbClr val="FFFFFF"/>
                </a:solidFill>
              </a14:hiddenFill>
            </a:ext>
          </a:extLst>
        </p:spPr>
      </p:pic>
      <p:sp>
        <p:nvSpPr>
          <p:cNvPr id="382" name="Google Shape;382;p43"/>
          <p:cNvSpPr/>
          <p:nvPr/>
        </p:nvSpPr>
        <p:spPr>
          <a:xfrm>
            <a:off x="2387069" y="540000"/>
            <a:ext cx="2975715" cy="4144173"/>
          </a:xfrm>
          <a:prstGeom prst="rect">
            <a:avLst/>
          </a:prstGeom>
          <a:solidFill>
            <a:schemeClr val="dk1"/>
          </a:solidFill>
          <a:ln>
            <a:noFill/>
          </a:ln>
        </p:spPr>
        <p:txBody>
          <a:bodyPr spcFirstLastPara="1" wrap="square" lIns="91425" tIns="91425" rIns="91425" bIns="91425" anchor="ctr" anchorCtr="0">
            <a:noAutofit/>
          </a:bodyPr>
          <a:lstStyle/>
          <a:p>
            <a:pPr lvl="1" algn="r"/>
            <a:r>
              <a:rPr lang="en-US" sz="1600" b="1" dirty="0">
                <a:solidFill>
                  <a:schemeClr val="bg1"/>
                </a:solidFill>
                <a:latin typeface="Livvic" pitchFamily="2" charset="0"/>
              </a:rPr>
              <a:t>SPH0645LM4H-B</a:t>
            </a:r>
            <a:r>
              <a:rPr lang="en-BE" sz="1600" b="1" dirty="0">
                <a:solidFill>
                  <a:schemeClr val="bg1"/>
                </a:solidFill>
                <a:latin typeface="Livvic" pitchFamily="2" charset="0"/>
              </a:rPr>
              <a:t> – Knowles</a:t>
            </a:r>
            <a:endParaRPr lang="en-US" sz="1600" b="1" dirty="0">
              <a:solidFill>
                <a:schemeClr val="bg1"/>
              </a:solidFill>
              <a:latin typeface="Livvic" pitchFamily="2" charset="0"/>
            </a:endParaRPr>
          </a:p>
          <a:p>
            <a:pPr lvl="1" algn="r"/>
            <a:endParaRPr lang="en-BE" sz="1600" dirty="0">
              <a:solidFill>
                <a:schemeClr val="bg1"/>
              </a:solidFill>
              <a:latin typeface="Livvic" pitchFamily="2" charset="0"/>
            </a:endParaRPr>
          </a:p>
          <a:p>
            <a:pPr lvl="2" algn="r"/>
            <a:r>
              <a:rPr lang="en-BE" sz="1600" dirty="0">
                <a:solidFill>
                  <a:schemeClr val="bg1"/>
                </a:solidFill>
                <a:latin typeface="Livvic" pitchFamily="2" charset="0"/>
              </a:rPr>
              <a:t>MEMS</a:t>
            </a:r>
            <a:endParaRPr lang="en-US" sz="1600" dirty="0">
              <a:solidFill>
                <a:schemeClr val="bg1"/>
              </a:solidFill>
              <a:latin typeface="Livvic" pitchFamily="2" charset="0"/>
            </a:endParaRPr>
          </a:p>
          <a:p>
            <a:pPr lvl="2" algn="r"/>
            <a:r>
              <a:rPr lang="en-BE" sz="1600" dirty="0">
                <a:solidFill>
                  <a:schemeClr val="bg1"/>
                </a:solidFill>
                <a:latin typeface="Livvic" pitchFamily="2" charset="0"/>
              </a:rPr>
              <a:t>Digital</a:t>
            </a:r>
          </a:p>
          <a:p>
            <a:pPr lvl="2" algn="r"/>
            <a:r>
              <a:rPr lang="en-BE" sz="1600" dirty="0">
                <a:solidFill>
                  <a:schemeClr val="bg1"/>
                </a:solidFill>
                <a:latin typeface="Livvic" pitchFamily="2" charset="0"/>
              </a:rPr>
              <a:t>I2S</a:t>
            </a:r>
          </a:p>
          <a:p>
            <a:pPr lvl="2" algn="r"/>
            <a:r>
              <a:rPr lang="en-BE" sz="1600" dirty="0">
                <a:solidFill>
                  <a:schemeClr val="bg1"/>
                </a:solidFill>
                <a:latin typeface="Livvic" pitchFamily="2" charset="0"/>
              </a:rPr>
              <a:t>1.62V-3.6V</a:t>
            </a:r>
          </a:p>
          <a:p>
            <a:pPr lvl="2" algn="r"/>
            <a:r>
              <a:rPr lang="en-BE" sz="1600" dirty="0">
                <a:solidFill>
                  <a:schemeClr val="bg1"/>
                </a:solidFill>
                <a:latin typeface="Livvic" pitchFamily="2" charset="0"/>
              </a:rPr>
              <a:t>600µA</a:t>
            </a:r>
          </a:p>
          <a:p>
            <a:pPr lvl="2" algn="r"/>
            <a:r>
              <a:rPr lang="en-BE" sz="1600" dirty="0">
                <a:solidFill>
                  <a:schemeClr val="bg1"/>
                </a:solidFill>
                <a:latin typeface="Livvic" pitchFamily="2" charset="0"/>
              </a:rPr>
              <a:t>20Hz-10kHz</a:t>
            </a:r>
          </a:p>
          <a:p>
            <a:pPr lvl="2" algn="r"/>
            <a:r>
              <a:rPr lang="en-US" sz="1600" dirty="0">
                <a:solidFill>
                  <a:schemeClr val="bg1"/>
                </a:solidFill>
                <a:latin typeface="Livvic" pitchFamily="2" charset="0"/>
              </a:rPr>
              <a:t>€</a:t>
            </a:r>
            <a:r>
              <a:rPr lang="en-BE" sz="1600" dirty="0">
                <a:solidFill>
                  <a:schemeClr val="bg1"/>
                </a:solidFill>
                <a:latin typeface="Livvic" pitchFamily="2" charset="0"/>
              </a:rPr>
              <a:t>3,07 p.u.</a:t>
            </a:r>
          </a:p>
          <a:p>
            <a:pPr lvl="2" algn="r"/>
            <a:r>
              <a:rPr lang="en-BE" sz="1600" dirty="0">
                <a:solidFill>
                  <a:schemeClr val="bg1"/>
                </a:solidFill>
                <a:latin typeface="Livvic" pitchFamily="2" charset="0"/>
              </a:rPr>
              <a:t>65dB SNR</a:t>
            </a:r>
          </a:p>
          <a:p>
            <a:pPr lvl="2" algn="r"/>
            <a:r>
              <a:rPr lang="en-BE" sz="1600" dirty="0">
                <a:solidFill>
                  <a:schemeClr val="bg1"/>
                </a:solidFill>
                <a:latin typeface="Livvic" pitchFamily="2" charset="0"/>
              </a:rPr>
              <a:t>SMD</a:t>
            </a:r>
            <a:br>
              <a:rPr lang="en-US" sz="1600" dirty="0">
                <a:solidFill>
                  <a:schemeClr val="bg1"/>
                </a:solidFill>
                <a:latin typeface="Livvic" pitchFamily="2" charset="0"/>
              </a:rPr>
            </a:br>
            <a:r>
              <a:rPr lang="en-US" sz="1600" dirty="0">
                <a:solidFill>
                  <a:schemeClr val="bg1"/>
                </a:solidFill>
                <a:latin typeface="Livvic" pitchFamily="2" charset="0"/>
              </a:rPr>
              <a:t>No</a:t>
            </a:r>
            <a:r>
              <a:rPr lang="en-BE" sz="1600" dirty="0">
                <a:solidFill>
                  <a:schemeClr val="bg1"/>
                </a:solidFill>
                <a:latin typeface="Livvic" pitchFamily="2" charset="0"/>
              </a:rPr>
              <a:t> IP rat</a:t>
            </a:r>
            <a:r>
              <a:rPr lang="en-GB" sz="1600" dirty="0" err="1">
                <a:solidFill>
                  <a:schemeClr val="bg1"/>
                </a:solidFill>
                <a:latin typeface="Livvic" pitchFamily="2" charset="0"/>
              </a:rPr>
              <a:t>ing</a:t>
            </a:r>
            <a:endParaRPr lang="en-GB" sz="1600" dirty="0">
              <a:solidFill>
                <a:schemeClr val="bg1"/>
              </a:solidFill>
              <a:latin typeface="Livvic" pitchFamily="2" charset="0"/>
            </a:endParaRPr>
          </a:p>
        </p:txBody>
      </p:sp>
      <p:sp>
        <p:nvSpPr>
          <p:cNvPr id="384" name="Google Shape;384;p43"/>
          <p:cNvSpPr txBox="1">
            <a:spLocks noGrp="1"/>
          </p:cNvSpPr>
          <p:nvPr>
            <p:ph type="ctrTitle"/>
          </p:nvPr>
        </p:nvSpPr>
        <p:spPr>
          <a:xfrm rot="5400000">
            <a:off x="7285135" y="1041025"/>
            <a:ext cx="1702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SENSE CHOICE</a:t>
            </a:r>
            <a:endParaRPr dirty="0"/>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4" descr="SPH0645LM4H-B">
            <a:extLst>
              <a:ext uri="{FF2B5EF4-FFF2-40B4-BE49-F238E27FC236}">
                <a16:creationId xmlns:a16="http://schemas.microsoft.com/office/drawing/2014/main" id="{B352550C-2F72-9273-5516-2B8E50BDB8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3"/>
          <a:stretch/>
        </p:blipFill>
        <p:spPr bwMode="auto">
          <a:xfrm>
            <a:off x="5595353" y="2136175"/>
            <a:ext cx="1601175" cy="1596337"/>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dirty="0">
                <a:solidFill>
                  <a:schemeClr val="lt1"/>
                </a:solidFill>
              </a:rPr>
              <a:t>PROCESS</a:t>
            </a:r>
            <a:endParaRPr sz="28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Digital Signal Processing path</a:t>
            </a:r>
            <a:endParaRPr dirty="0"/>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172" name="Picture 4" descr="Bike Riding Sketch Images – Browse 32,916 Stock Photos, Vectors, and Video  | Adobe Stock">
            <a:extLst>
              <a:ext uri="{FF2B5EF4-FFF2-40B4-BE49-F238E27FC236}">
                <a16:creationId xmlns:a16="http://schemas.microsoft.com/office/drawing/2014/main" id="{B8B735E6-7300-D5C7-5A07-7D00682B7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727" y="4330350"/>
            <a:ext cx="573723" cy="813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6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14350" y="548400"/>
            <a:ext cx="401005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LOCALIZATION METHODS</a:t>
            </a: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2" descr="What is 5G beamforming, beam steering and beam switching with massive MIMO">
            <a:extLst>
              <a:ext uri="{FF2B5EF4-FFF2-40B4-BE49-F238E27FC236}">
                <a16:creationId xmlns:a16="http://schemas.microsoft.com/office/drawing/2014/main" id="{3D43DE6E-230B-2388-4B7D-DA578A59F4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04518" y="950856"/>
            <a:ext cx="3919882" cy="20572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with medium confidence">
            <a:extLst>
              <a:ext uri="{FF2B5EF4-FFF2-40B4-BE49-F238E27FC236}">
                <a16:creationId xmlns:a16="http://schemas.microsoft.com/office/drawing/2014/main" id="{2A36042D-40DB-59CD-30FB-7CAF113FB307}"/>
              </a:ext>
            </a:extLst>
          </p:cNvPr>
          <p:cNvPicPr>
            <a:picLocks noChangeAspect="1"/>
          </p:cNvPicPr>
          <p:nvPr/>
        </p:nvPicPr>
        <p:blipFill>
          <a:blip r:embed="rId5"/>
          <a:stretch>
            <a:fillRect/>
          </a:stretch>
        </p:blipFill>
        <p:spPr>
          <a:xfrm>
            <a:off x="804518" y="3739650"/>
            <a:ext cx="4203187" cy="1150622"/>
          </a:xfrm>
          <a:prstGeom prst="rect">
            <a:avLst/>
          </a:prstGeom>
        </p:spPr>
      </p:pic>
      <p:sp>
        <p:nvSpPr>
          <p:cNvPr id="4" name="Google Shape;350;p40">
            <a:extLst>
              <a:ext uri="{FF2B5EF4-FFF2-40B4-BE49-F238E27FC236}">
                <a16:creationId xmlns:a16="http://schemas.microsoft.com/office/drawing/2014/main" id="{078C97F9-9928-0D38-F88C-3E2EE7DD7DAC}"/>
              </a:ext>
            </a:extLst>
          </p:cNvPr>
          <p:cNvSpPr/>
          <p:nvPr/>
        </p:nvSpPr>
        <p:spPr>
          <a:xfrm>
            <a:off x="6619924" y="1274410"/>
            <a:ext cx="2524075" cy="11679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bg1"/>
                </a:solidFill>
                <a:latin typeface="Livvic" pitchFamily="2" charset="0"/>
              </a:rPr>
              <a:t>Other options:</a:t>
            </a:r>
            <a:br>
              <a:rPr lang="en-US" sz="2000" dirty="0">
                <a:solidFill>
                  <a:schemeClr val="bg1"/>
                </a:solidFill>
                <a:latin typeface="Livvic" pitchFamily="2" charset="0"/>
              </a:rPr>
            </a:br>
            <a:r>
              <a:rPr lang="en-US" sz="2000" dirty="0" err="1">
                <a:solidFill>
                  <a:schemeClr val="bg1"/>
                </a:solidFill>
                <a:latin typeface="Livvic" pitchFamily="2" charset="0"/>
              </a:rPr>
              <a:t>TDoA</a:t>
            </a:r>
            <a:endParaRPr lang="en-US" sz="2000" dirty="0">
              <a:solidFill>
                <a:schemeClr val="bg1"/>
              </a:solidFill>
              <a:latin typeface="Livvic" pitchFamily="2" charset="0"/>
            </a:endParaRPr>
          </a:p>
          <a:p>
            <a:pPr marL="0" lvl="0" indent="0" algn="l" rtl="0">
              <a:spcBef>
                <a:spcPts val="0"/>
              </a:spcBef>
              <a:spcAft>
                <a:spcPts val="0"/>
              </a:spcAft>
              <a:buNone/>
            </a:pPr>
            <a:r>
              <a:rPr lang="en-US" sz="2000" dirty="0">
                <a:solidFill>
                  <a:schemeClr val="bg1"/>
                </a:solidFill>
                <a:latin typeface="Livvic" pitchFamily="2" charset="0"/>
              </a:rPr>
              <a:t>MUSIC</a:t>
            </a:r>
            <a:endParaRPr sz="2000" dirty="0">
              <a:solidFill>
                <a:schemeClr val="bg1"/>
              </a:solidFill>
              <a:latin typeface="Livvic" pitchFamily="2" charset="0"/>
            </a:endParaRPr>
          </a:p>
        </p:txBody>
      </p:sp>
      <p:sp>
        <p:nvSpPr>
          <p:cNvPr id="6" name="Google Shape;350;p40">
            <a:extLst>
              <a:ext uri="{FF2B5EF4-FFF2-40B4-BE49-F238E27FC236}">
                <a16:creationId xmlns:a16="http://schemas.microsoft.com/office/drawing/2014/main" id="{926BAAB4-1FA2-24BF-3AC8-22E7DCF45C3F}"/>
              </a:ext>
            </a:extLst>
          </p:cNvPr>
          <p:cNvSpPr/>
          <p:nvPr/>
        </p:nvSpPr>
        <p:spPr>
          <a:xfrm>
            <a:off x="1540726" y="2942074"/>
            <a:ext cx="2730770" cy="731536"/>
          </a:xfrm>
          <a:prstGeom prst="rect">
            <a:avLst/>
          </a:prstGeom>
          <a:solidFill>
            <a:schemeClr val="accent1">
              <a:alpha val="61799"/>
            </a:schemeClr>
          </a:solidFill>
          <a:ln>
            <a:noFill/>
          </a:ln>
        </p:spPr>
        <p:txBody>
          <a:bodyPr spcFirstLastPara="1" wrap="square" lIns="91425" tIns="91425" rIns="91425" bIns="91425" anchor="ctr" anchorCtr="0">
            <a:noAutofit/>
          </a:bodyPr>
          <a:lstStyle/>
          <a:p>
            <a:pPr lvl="1" algn="ctr"/>
            <a:r>
              <a:rPr lang="en-US" sz="2000" dirty="0">
                <a:solidFill>
                  <a:schemeClr val="bg1"/>
                </a:solidFill>
                <a:latin typeface="Livvic" pitchFamily="2" charset="0"/>
              </a:rPr>
              <a:t>Beamforming and cross correlations</a:t>
            </a:r>
            <a:endParaRPr sz="2000" dirty="0">
              <a:solidFill>
                <a:schemeClr val="bg1"/>
              </a:solidFill>
              <a:latin typeface="Livvic" pitchFamily="2" charset="0"/>
            </a:endParaRPr>
          </a:p>
        </p:txBody>
      </p:sp>
    </p:spTree>
    <p:extLst>
      <p:ext uri="{BB962C8B-B14F-4D97-AF65-F5344CB8AC3E}">
        <p14:creationId xmlns:p14="http://schemas.microsoft.com/office/powerpoint/2010/main" val="110986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14350" y="548400"/>
            <a:ext cx="538165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BEAMFORMING DELAY &amp; SUM</a:t>
            </a: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50;p40">
            <a:extLst>
              <a:ext uri="{FF2B5EF4-FFF2-40B4-BE49-F238E27FC236}">
                <a16:creationId xmlns:a16="http://schemas.microsoft.com/office/drawing/2014/main" id="{926BAAB4-1FA2-24BF-3AC8-22E7DCF45C3F}"/>
              </a:ext>
            </a:extLst>
          </p:cNvPr>
          <p:cNvSpPr/>
          <p:nvPr/>
        </p:nvSpPr>
        <p:spPr>
          <a:xfrm>
            <a:off x="760754" y="1037470"/>
            <a:ext cx="7946365" cy="311797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R="0" lvl="0" algn="l" defTabSz="914400" rtl="0" eaLnBrk="1" fontAlgn="auto" latinLnBrk="0" hangingPunct="1">
              <a:lnSpc>
                <a:spcPct val="90000"/>
              </a:lnSpc>
              <a:spcBef>
                <a:spcPts val="1000"/>
              </a:spcBef>
              <a:spcAft>
                <a:spcPts val="0"/>
              </a:spcAft>
              <a:buClrTx/>
              <a:buSzTx/>
              <a:tabLst/>
              <a:defRPr/>
            </a:pPr>
            <a:r>
              <a:rPr kumimoji="0" lang="nl-BE" sz="2000" b="0" i="0" u="none" strike="noStrike" kern="1200" cap="none" spc="0" normalizeH="0" baseline="0" noProof="0" dirty="0">
                <a:ln>
                  <a:noFill/>
                </a:ln>
                <a:solidFill>
                  <a:schemeClr val="bg1"/>
                </a:solidFill>
                <a:effectLst/>
                <a:uLnTx/>
                <a:uFillTx/>
                <a:latin typeface="Livvic" pitchFamily="2" charset="0"/>
                <a:ea typeface="+mn-ea"/>
                <a:cs typeface="+mn-cs"/>
              </a:rPr>
              <a:t>1. Om een bepaald tijdsinterval, een 180/360 graden </a:t>
            </a:r>
            <a:r>
              <a:rPr kumimoji="0" lang="nl-BE" sz="2000" b="0" i="0" u="none" strike="noStrike" kern="1200" cap="none" spc="0" normalizeH="0" baseline="0" noProof="0" dirty="0" err="1">
                <a:ln>
                  <a:noFill/>
                </a:ln>
                <a:solidFill>
                  <a:schemeClr val="bg1"/>
                </a:solidFill>
                <a:effectLst/>
                <a:uLnTx/>
                <a:uFillTx/>
                <a:latin typeface="Livvic" pitchFamily="2" charset="0"/>
                <a:ea typeface="+mn-ea"/>
                <a:cs typeface="+mn-cs"/>
              </a:rPr>
              <a:t>sweep</a:t>
            </a:r>
            <a:r>
              <a:rPr kumimoji="0" lang="nl-BE" sz="2000" b="0" i="0" u="none" strike="noStrike" kern="1200" cap="none" spc="0" normalizeH="0" baseline="0" noProof="0" dirty="0">
                <a:ln>
                  <a:noFill/>
                </a:ln>
                <a:solidFill>
                  <a:schemeClr val="bg1"/>
                </a:solidFill>
                <a:effectLst/>
                <a:uLnTx/>
                <a:uFillTx/>
                <a:latin typeface="Livvic" pitchFamily="2" charset="0"/>
                <a:ea typeface="+mn-ea"/>
                <a:cs typeface="+mn-cs"/>
              </a:rPr>
              <a:t> doen</a:t>
            </a:r>
          </a:p>
          <a:p>
            <a:pPr marL="457200" marR="0" lvl="1" algn="l" defTabSz="914400" rtl="0" eaLnBrk="1" fontAlgn="auto" latinLnBrk="0" hangingPunct="1">
              <a:lnSpc>
                <a:spcPct val="90000"/>
              </a:lnSpc>
              <a:spcBef>
                <a:spcPts val="500"/>
              </a:spcBef>
              <a:spcAft>
                <a:spcPts val="0"/>
              </a:spcAft>
              <a:buClrTx/>
              <a:buSzTx/>
              <a:tabLst/>
              <a:defRPr/>
            </a:pPr>
            <a:r>
              <a:rPr kumimoji="0" lang="nl-BE" sz="1800" b="0" i="0" u="none" strike="noStrike" kern="1200" cap="none" spc="0" normalizeH="0" baseline="0" noProof="0" dirty="0" err="1">
                <a:ln>
                  <a:noFill/>
                </a:ln>
                <a:solidFill>
                  <a:schemeClr val="bg1"/>
                </a:solidFill>
                <a:effectLst/>
                <a:uLnTx/>
                <a:uFillTx/>
                <a:latin typeface="Livvic" pitchFamily="2" charset="0"/>
                <a:ea typeface="+mn-ea"/>
                <a:cs typeface="+mn-cs"/>
              </a:rPr>
              <a:t>Bvb</a:t>
            </a:r>
            <a:r>
              <a:rPr kumimoji="0" lang="nl-BE" sz="1800" b="0" i="0" u="none" strike="noStrike" kern="1200" cap="none" spc="0" normalizeH="0" baseline="0" noProof="0" dirty="0">
                <a:ln>
                  <a:noFill/>
                </a:ln>
                <a:solidFill>
                  <a:schemeClr val="bg1"/>
                </a:solidFill>
                <a:effectLst/>
                <a:uLnTx/>
                <a:uFillTx/>
                <a:latin typeface="Livvic" pitchFamily="2" charset="0"/>
                <a:ea typeface="+mn-ea"/>
                <a:cs typeface="+mn-cs"/>
              </a:rPr>
              <a:t>: Met stappen van 10 graden, elke keer algoritme uitvoeren</a:t>
            </a:r>
          </a:p>
          <a:p>
            <a:pPr marR="0" lvl="0" algn="l" defTabSz="914400" rtl="0" eaLnBrk="1" fontAlgn="auto" latinLnBrk="0" hangingPunct="1">
              <a:lnSpc>
                <a:spcPct val="90000"/>
              </a:lnSpc>
              <a:spcBef>
                <a:spcPts val="1000"/>
              </a:spcBef>
              <a:spcAft>
                <a:spcPts val="0"/>
              </a:spcAft>
              <a:buClrTx/>
              <a:buSzTx/>
              <a:tabLst/>
              <a:defRPr/>
            </a:pPr>
            <a:r>
              <a:rPr kumimoji="0" lang="nl-BE" sz="2000" b="0" i="0" u="none" strike="noStrike" kern="1200" cap="none" spc="0" normalizeH="0" baseline="0" noProof="0" dirty="0">
                <a:ln>
                  <a:noFill/>
                </a:ln>
                <a:solidFill>
                  <a:schemeClr val="bg1"/>
                </a:solidFill>
                <a:effectLst/>
                <a:uLnTx/>
                <a:uFillTx/>
                <a:latin typeface="Livvic" pitchFamily="2" charset="0"/>
                <a:ea typeface="+mn-ea"/>
                <a:cs typeface="+mn-cs"/>
              </a:rPr>
              <a:t>2. Kijken in welke richting de intensiteit het grootste is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nl-BE" sz="1800" b="0" i="0" u="none" strike="noStrike" kern="1200" cap="none" spc="0" normalizeH="0" baseline="0" noProof="0" dirty="0">
                <a:ln>
                  <a:noFill/>
                </a:ln>
                <a:solidFill>
                  <a:schemeClr val="bg1"/>
                </a:solidFill>
                <a:effectLst/>
                <a:uLnTx/>
                <a:uFillTx/>
                <a:latin typeface="Livvic" pitchFamily="2" charset="0"/>
                <a:ea typeface="+mn-ea"/>
                <a:cs typeface="+mn-cs"/>
              </a:rPr>
              <a:t>-&gt; Geeft richting van de auto aan</a:t>
            </a:r>
          </a:p>
          <a:p>
            <a:pPr marR="0" lvl="0" algn="l" defTabSz="914400" rtl="0" eaLnBrk="1" fontAlgn="auto" latinLnBrk="0" hangingPunct="1">
              <a:lnSpc>
                <a:spcPct val="90000"/>
              </a:lnSpc>
              <a:spcBef>
                <a:spcPts val="1000"/>
              </a:spcBef>
              <a:spcAft>
                <a:spcPts val="0"/>
              </a:spcAft>
              <a:buClrTx/>
              <a:buSzTx/>
              <a:tabLst/>
              <a:defRPr/>
            </a:pPr>
            <a:r>
              <a:rPr lang="nl-BE" sz="2000" kern="1200" dirty="0">
                <a:solidFill>
                  <a:schemeClr val="bg1"/>
                </a:solidFill>
                <a:latin typeface="Livvic" pitchFamily="2" charset="0"/>
                <a:ea typeface="+mn-ea"/>
                <a:cs typeface="+mn-cs"/>
              </a:rPr>
              <a:t>3. </a:t>
            </a:r>
            <a:r>
              <a:rPr kumimoji="0" lang="nl-BE" sz="2000" b="0" i="0" u="none" strike="noStrike" kern="1200" cap="none" spc="0" normalizeH="0" baseline="0" noProof="0" dirty="0" err="1">
                <a:ln>
                  <a:noFill/>
                </a:ln>
                <a:solidFill>
                  <a:schemeClr val="bg1"/>
                </a:solidFill>
                <a:effectLst/>
                <a:uLnTx/>
                <a:uFillTx/>
                <a:latin typeface="Livvic" pitchFamily="2" charset="0"/>
                <a:ea typeface="+mn-ea"/>
                <a:cs typeface="+mn-cs"/>
              </a:rPr>
              <a:t>Sweep</a:t>
            </a:r>
            <a:r>
              <a:rPr kumimoji="0" lang="nl-BE" sz="2000" b="0" i="0" u="none" strike="noStrike" kern="1200" cap="none" spc="0" normalizeH="0" baseline="0" noProof="0" dirty="0">
                <a:ln>
                  <a:noFill/>
                </a:ln>
                <a:solidFill>
                  <a:schemeClr val="bg1"/>
                </a:solidFill>
                <a:effectLst/>
                <a:uLnTx/>
                <a:uFillTx/>
                <a:latin typeface="Livvic" pitchFamily="2" charset="0"/>
                <a:ea typeface="+mn-ea"/>
                <a:cs typeface="+mn-cs"/>
              </a:rPr>
              <a:t> 1 en 2 vergelijken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nl-BE" sz="1800" b="0" i="0" u="none" strike="noStrike" kern="1200" cap="none" spc="0" normalizeH="0" baseline="0" noProof="0" dirty="0">
                <a:ln>
                  <a:noFill/>
                </a:ln>
                <a:solidFill>
                  <a:schemeClr val="bg1"/>
                </a:solidFill>
                <a:effectLst/>
                <a:uLnTx/>
                <a:uFillTx/>
                <a:latin typeface="Livvic" pitchFamily="2" charset="0"/>
                <a:ea typeface="+mn-ea"/>
                <a:cs typeface="+mn-cs"/>
              </a:rPr>
              <a:t>-&gt; Geeft verandering van richting van de auto aan </a:t>
            </a:r>
          </a:p>
        </p:txBody>
      </p:sp>
    </p:spTree>
    <p:extLst>
      <p:ext uri="{BB962C8B-B14F-4D97-AF65-F5344CB8AC3E}">
        <p14:creationId xmlns:p14="http://schemas.microsoft.com/office/powerpoint/2010/main" val="87454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714350" y="548400"/>
            <a:ext cx="538165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BEAMFORMING DELAY &amp; SUM</a:t>
            </a:r>
            <a:endParaRPr dirty="0"/>
          </a:p>
        </p:txBody>
      </p:sp>
      <p:sp>
        <p:nvSpPr>
          <p:cNvPr id="138" name="Google Shape;138;p27"/>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27"/>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Content Placeholder 2">
            <a:extLst>
              <a:ext uri="{FF2B5EF4-FFF2-40B4-BE49-F238E27FC236}">
                <a16:creationId xmlns:a16="http://schemas.microsoft.com/office/drawing/2014/main" id="{41A5D89C-851D-EEF3-ECE1-3E7643306100}"/>
              </a:ext>
            </a:extLst>
          </p:cNvPr>
          <p:cNvSpPr txBox="1">
            <a:spLocks/>
          </p:cNvSpPr>
          <p:nvPr/>
        </p:nvSpPr>
        <p:spPr>
          <a:xfrm>
            <a:off x="714350" y="1005420"/>
            <a:ext cx="7838440" cy="3406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BE" sz="1800" b="0" i="0" u="none" strike="noStrike" kern="1200" cap="none" spc="0" normalizeH="0" baseline="0" noProof="0" dirty="0">
                <a:ln>
                  <a:noFill/>
                </a:ln>
                <a:solidFill>
                  <a:sysClr val="windowText" lastClr="000000"/>
                </a:solidFill>
                <a:effectLst/>
                <a:uLnTx/>
                <a:uFillTx/>
                <a:latin typeface="Livvic" pitchFamily="2" charset="0"/>
              </a:rPr>
              <a:t>Via intensiteitsdiagram -&gt; beter onderscheiden waar bron geluid van komt en wat ruis is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BE" sz="1800" b="0" i="0" u="none" strike="noStrike" kern="1200" cap="none" spc="0" normalizeH="0" baseline="0" noProof="0" dirty="0">
                <a:ln>
                  <a:noFill/>
                </a:ln>
                <a:solidFill>
                  <a:sysClr val="windowText" lastClr="000000"/>
                </a:solidFill>
                <a:effectLst/>
                <a:uLnTx/>
                <a:uFillTx/>
                <a:latin typeface="Livvic" pitchFamily="2" charset="0"/>
              </a:rPr>
              <a:t>Verschil tussen </a:t>
            </a:r>
            <a:r>
              <a:rPr kumimoji="0" lang="nl-BE" sz="1800" b="0" i="0" u="none" strike="noStrike" kern="1200" cap="none" spc="0" normalizeH="0" baseline="0" noProof="0" dirty="0" err="1">
                <a:ln>
                  <a:noFill/>
                </a:ln>
                <a:solidFill>
                  <a:sysClr val="windowText" lastClr="000000"/>
                </a:solidFill>
                <a:effectLst/>
                <a:uLnTx/>
                <a:uFillTx/>
                <a:latin typeface="Livvic" pitchFamily="2" charset="0"/>
              </a:rPr>
              <a:t>sweeps</a:t>
            </a:r>
            <a:r>
              <a:rPr kumimoji="0" lang="nl-BE" sz="1800" b="0" i="0" u="none" strike="noStrike" kern="1200" cap="none" spc="0" normalizeH="0" baseline="0" noProof="0" dirty="0">
                <a:ln>
                  <a:noFill/>
                </a:ln>
                <a:solidFill>
                  <a:sysClr val="windowText" lastClr="000000"/>
                </a:solidFill>
                <a:effectLst/>
                <a:uLnTx/>
                <a:uFillTx/>
                <a:latin typeface="Livvic" pitchFamily="2" charset="0"/>
              </a:rPr>
              <a:t> geeft ook beweging van de bron weer</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BE" sz="1800" b="0" i="0" u="none" strike="noStrike" kern="1200" cap="none" spc="0" normalizeH="0" baseline="0" noProof="0" dirty="0">
                <a:ln>
                  <a:noFill/>
                </a:ln>
                <a:solidFill>
                  <a:sysClr val="windowText" lastClr="000000"/>
                </a:solidFill>
                <a:effectLst/>
                <a:uLnTx/>
                <a:uFillTx/>
                <a:latin typeface="Livvic" pitchFamily="2" charset="0"/>
              </a:rPr>
              <a:t>Beide noodzakelijke aspecten van onze applicatie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nl-BE" sz="1800" b="0" i="0" u="none" strike="noStrike" kern="1200" cap="none" spc="0" normalizeH="0" baseline="0" noProof="0" dirty="0" err="1">
                <a:ln>
                  <a:noFill/>
                </a:ln>
                <a:solidFill>
                  <a:sysClr val="windowText" lastClr="000000"/>
                </a:solidFill>
                <a:effectLst/>
                <a:uLnTx/>
                <a:uFillTx/>
                <a:latin typeface="Livvic" pitchFamily="2" charset="0"/>
              </a:rPr>
              <a:t>Spatial</a:t>
            </a:r>
            <a:r>
              <a:rPr kumimoji="0" lang="nl-BE" sz="1800" b="0" i="0" u="none" strike="noStrike" kern="1200" cap="none" spc="0" normalizeH="0" baseline="0" noProof="0" dirty="0">
                <a:ln>
                  <a:noFill/>
                </a:ln>
                <a:solidFill>
                  <a:sysClr val="windowText" lastClr="000000"/>
                </a:solidFill>
                <a:effectLst/>
                <a:uLnTx/>
                <a:uFillTx/>
                <a:latin typeface="Livvic" pitchFamily="2" charset="0"/>
              </a:rPr>
              <a:t> </a:t>
            </a:r>
            <a:r>
              <a:rPr kumimoji="0" lang="nl-BE" sz="1800" b="0" i="0" u="none" strike="noStrike" kern="1200" cap="none" spc="0" normalizeH="0" baseline="0" noProof="0" dirty="0" err="1">
                <a:ln>
                  <a:noFill/>
                </a:ln>
                <a:solidFill>
                  <a:sysClr val="windowText" lastClr="000000"/>
                </a:solidFill>
                <a:effectLst/>
                <a:uLnTx/>
                <a:uFillTx/>
                <a:latin typeface="Livvic" pitchFamily="2" charset="0"/>
              </a:rPr>
              <a:t>Aliasing</a:t>
            </a:r>
            <a:r>
              <a:rPr kumimoji="0" lang="nl-BE" sz="1800" b="0" i="0" u="none" strike="noStrike" kern="1200" cap="none" spc="0" normalizeH="0" baseline="0" noProof="0" dirty="0">
                <a:ln>
                  <a:noFill/>
                </a:ln>
                <a:solidFill>
                  <a:sysClr val="windowText" lastClr="000000"/>
                </a:solidFill>
                <a:effectLst/>
                <a:uLnTx/>
                <a:uFillTx/>
                <a:latin typeface="Livvic" pitchFamily="2" charset="0"/>
              </a:rPr>
              <a:t> -&gt; zeker voor hoog frequente input signalen</a:t>
            </a:r>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nl-BE" sz="1800" b="0" i="0" u="none" strike="noStrike" kern="1200" cap="none" spc="0" normalizeH="0" baseline="0" noProof="0" dirty="0">
                <a:ln>
                  <a:noFill/>
                </a:ln>
                <a:solidFill>
                  <a:sysClr val="windowText" lastClr="000000"/>
                </a:solidFill>
                <a:effectLst/>
                <a:uLnTx/>
                <a:uFillTx/>
                <a:latin typeface="Livvic" pitchFamily="2" charset="0"/>
              </a:rPr>
              <a:t>-&gt; microfoon plaatsing belangrijk (</a:t>
            </a:r>
            <a:r>
              <a:rPr kumimoji="0" lang="fr-BE" sz="1800" b="0" i="0" u="none" strike="noStrike" kern="1200" cap="none" spc="0" normalizeH="0" baseline="0" noProof="0" dirty="0" err="1">
                <a:ln>
                  <a:noFill/>
                </a:ln>
                <a:solidFill>
                  <a:sysClr val="windowText" lastClr="000000"/>
                </a:solidFill>
                <a:effectLst/>
                <a:uLnTx/>
                <a:uFillTx/>
                <a:latin typeface="Livvic" pitchFamily="2" charset="0"/>
              </a:rPr>
              <a:t>afstand</a:t>
            </a:r>
            <a:r>
              <a:rPr kumimoji="0" lang="fr-BE" sz="1800" b="0" i="0" u="none" strike="noStrike" kern="1200" cap="none" spc="0" normalizeH="0" baseline="0" noProof="0" dirty="0">
                <a:ln>
                  <a:noFill/>
                </a:ln>
                <a:solidFill>
                  <a:sysClr val="windowText" lastClr="000000"/>
                </a:solidFill>
                <a:effectLst/>
                <a:uLnTx/>
                <a:uFillTx/>
                <a:latin typeface="Livvic" pitchFamily="2" charset="0"/>
              </a:rPr>
              <a:t> &lt; </a:t>
            </a:r>
            <a:r>
              <a:rPr kumimoji="0" lang="fr-BE" sz="1800" b="0" i="0" u="none" strike="noStrike" kern="1200" cap="none" spc="0" normalizeH="0" baseline="0" noProof="0" dirty="0" err="1">
                <a:ln>
                  <a:noFill/>
                </a:ln>
                <a:solidFill>
                  <a:sysClr val="windowText" lastClr="000000"/>
                </a:solidFill>
                <a:effectLst/>
                <a:uLnTx/>
                <a:uFillTx/>
                <a:latin typeface="Livvic" pitchFamily="2" charset="0"/>
              </a:rPr>
              <a:t>golflengte</a:t>
            </a:r>
            <a:r>
              <a:rPr kumimoji="0" lang="fr-BE" sz="1800" b="0" i="0" u="none" strike="noStrike" kern="1200" cap="none" spc="0" normalizeH="0" baseline="0" noProof="0" dirty="0">
                <a:ln>
                  <a:noFill/>
                </a:ln>
                <a:solidFill>
                  <a:sysClr val="windowText" lastClr="000000"/>
                </a:solidFill>
                <a:effectLst/>
                <a:uLnTx/>
                <a:uFillTx/>
                <a:latin typeface="Livvic" pitchFamily="2" charset="0"/>
              </a:rPr>
              <a:t>/2)</a:t>
            </a:r>
            <a:endParaRPr kumimoji="0" lang="nl-BE" sz="1800" b="0" i="0" u="none" strike="noStrike" kern="1200" cap="none" spc="0" normalizeH="0" baseline="0" noProof="0" dirty="0">
              <a:ln>
                <a:noFill/>
              </a:ln>
              <a:solidFill>
                <a:sysClr val="windowText" lastClr="000000"/>
              </a:solidFill>
              <a:effectLst/>
              <a:uLnTx/>
              <a:uFillTx/>
              <a:latin typeface="Livvic" pitchFamily="2" charset="0"/>
            </a:endParaRPr>
          </a:p>
        </p:txBody>
      </p:sp>
    </p:spTree>
    <p:extLst>
      <p:ext uri="{BB962C8B-B14F-4D97-AF65-F5344CB8AC3E}">
        <p14:creationId xmlns:p14="http://schemas.microsoft.com/office/powerpoint/2010/main" val="425131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dirty="0"/>
          </a:p>
        </p:txBody>
      </p:sp>
      <p:sp>
        <p:nvSpPr>
          <p:cNvPr id="146" name="Google Shape;146;p28"/>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8"/>
          <p:cNvSpPr txBox="1">
            <a:spLocks noGrp="1"/>
          </p:cNvSpPr>
          <p:nvPr>
            <p:ph type="subTitle" idx="7"/>
          </p:nvPr>
        </p:nvSpPr>
        <p:spPr>
          <a:xfrm>
            <a:off x="3427996" y="2475197"/>
            <a:ext cx="224770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Visualization using state of the art DSP </a:t>
            </a:r>
            <a:endParaRPr dirty="0"/>
          </a:p>
        </p:txBody>
      </p:sp>
      <p:sp>
        <p:nvSpPr>
          <p:cNvPr id="148" name="Google Shape;148;p28"/>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a:t>
            </a:r>
            <a:endParaRPr dirty="0"/>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50" name="Google Shape;150;p28"/>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PROBLEM &amp; SOLUTION</a:t>
            </a:r>
            <a:endParaRPr dirty="0"/>
          </a:p>
        </p:txBody>
      </p:sp>
      <p:sp>
        <p:nvSpPr>
          <p:cNvPr id="151" name="Google Shape;151;p28"/>
          <p:cNvSpPr txBox="1">
            <a:spLocks noGrp="1"/>
          </p:cNvSpPr>
          <p:nvPr>
            <p:ph type="subTitle" idx="1"/>
          </p:nvPr>
        </p:nvSpPr>
        <p:spPr>
          <a:xfrm>
            <a:off x="3423900" y="802521"/>
            <a:ext cx="212346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Plan with a macro view </a:t>
            </a:r>
            <a:endParaRPr dirty="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53" name="Google Shape;153;p28"/>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SENSE</a:t>
            </a:r>
            <a:endParaRPr dirty="0"/>
          </a:p>
        </p:txBody>
      </p:sp>
      <p:sp>
        <p:nvSpPr>
          <p:cNvPr id="154" name="Google Shape;154;p28"/>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Perceive and sense the world</a:t>
            </a:r>
            <a:endParaRPr dirty="0"/>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dirty="0">
              <a:solidFill>
                <a:schemeClr val="lt1"/>
              </a:solidFill>
            </a:endParaRPr>
          </a:p>
        </p:txBody>
      </p:sp>
      <p:sp>
        <p:nvSpPr>
          <p:cNvPr id="156" name="Google Shape;156;p28"/>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CALCULATE</a:t>
            </a:r>
            <a:endParaRPr dirty="0"/>
          </a:p>
        </p:txBody>
      </p:sp>
      <p:sp>
        <p:nvSpPr>
          <p:cNvPr id="157" name="Google Shape;157;p28"/>
          <p:cNvSpPr txBox="1">
            <a:spLocks noGrp="1"/>
          </p:cNvSpPr>
          <p:nvPr>
            <p:ph type="subTitle" idx="14"/>
          </p:nvPr>
        </p:nvSpPr>
        <p:spPr>
          <a:xfrm>
            <a:off x="3427996" y="3311534"/>
            <a:ext cx="272896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Centralized processing power</a:t>
            </a:r>
            <a:endParaRPr dirty="0"/>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dirty="0">
              <a:solidFill>
                <a:schemeClr val="lt1"/>
              </a:solidFill>
            </a:endParaRPr>
          </a:p>
        </p:txBody>
      </p:sp>
      <p:sp>
        <p:nvSpPr>
          <p:cNvPr id="159" name="Google Shape;159;p28"/>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POWER</a:t>
            </a:r>
            <a:endParaRPr dirty="0"/>
          </a:p>
        </p:txBody>
      </p:sp>
      <p:sp>
        <p:nvSpPr>
          <p:cNvPr id="160" name="Google Shape;160;p28"/>
          <p:cNvSpPr txBox="1">
            <a:spLocks noGrp="1"/>
          </p:cNvSpPr>
          <p:nvPr>
            <p:ph type="subTitle" idx="17"/>
          </p:nvPr>
        </p:nvSpPr>
        <p:spPr>
          <a:xfrm>
            <a:off x="3427997" y="4147872"/>
            <a:ext cx="219146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Longevity, safety and product lifecycle</a:t>
            </a:r>
            <a:endParaRPr dirty="0"/>
          </a:p>
        </p:txBody>
      </p:sp>
      <p:sp>
        <p:nvSpPr>
          <p:cNvPr id="161" name="Google Shape;161;p28"/>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05</a:t>
            </a:r>
            <a:endParaRPr dirty="0">
              <a:solidFill>
                <a:schemeClr val="lt1"/>
              </a:solidFill>
            </a:endParaRPr>
          </a:p>
        </p:txBody>
      </p:sp>
      <p:pic>
        <p:nvPicPr>
          <p:cNvPr id="2052" name="Picture 4" descr="One single line drawing of young happy professional startup employee man  ride bicycle to the coworking space vector illustration. Healthy commuter  lifestyle concept. Modern continuous line draw design 7443589 Vector Art at">
            <a:extLst>
              <a:ext uri="{FF2B5EF4-FFF2-40B4-BE49-F238E27FC236}">
                <a16:creationId xmlns:a16="http://schemas.microsoft.com/office/drawing/2014/main" id="{BBB17153-8533-A85F-A457-E0A3FC693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421" y="4248414"/>
            <a:ext cx="1338579" cy="892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1"/>
          <p:cNvSpPr txBox="1">
            <a:spLocks noGrp="1"/>
          </p:cNvSpPr>
          <p:nvPr>
            <p:ph type="ctrTitle" idx="4"/>
          </p:nvPr>
        </p:nvSpPr>
        <p:spPr>
          <a:xfrm rot="5400000">
            <a:off x="6514722" y="1816977"/>
            <a:ext cx="3254706"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MIC PLACEMENT</a:t>
            </a:r>
            <a:endParaRPr dirty="0"/>
          </a:p>
        </p:txBody>
      </p:sp>
      <p:sp>
        <p:nvSpPr>
          <p:cNvPr id="361" name="Google Shape;361;p41"/>
          <p:cNvSpPr txBox="1">
            <a:spLocks noGrp="1"/>
          </p:cNvSpPr>
          <p:nvPr>
            <p:ph type="subTitle" idx="1"/>
          </p:nvPr>
        </p:nvSpPr>
        <p:spPr>
          <a:xfrm>
            <a:off x="4575521" y="1277621"/>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Large overlap area</a:t>
            </a:r>
            <a:endParaRPr sz="1400" dirty="0"/>
          </a:p>
        </p:txBody>
      </p:sp>
      <p:sp>
        <p:nvSpPr>
          <p:cNvPr id="362" name="Google Shape;362;p41"/>
          <p:cNvSpPr txBox="1">
            <a:spLocks noGrp="1"/>
          </p:cNvSpPr>
          <p:nvPr>
            <p:ph type="subTitle" idx="2"/>
          </p:nvPr>
        </p:nvSpPr>
        <p:spPr>
          <a:xfrm>
            <a:off x="4528989" y="3192596"/>
            <a:ext cx="1818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2 halves doing their own swipes</a:t>
            </a:r>
          </a:p>
          <a:p>
            <a:pPr marL="0" lvl="0" indent="0" algn="l" rtl="0">
              <a:spcBef>
                <a:spcPts val="0"/>
              </a:spcBef>
              <a:spcAft>
                <a:spcPts val="0"/>
              </a:spcAft>
              <a:buNone/>
            </a:pPr>
            <a:r>
              <a:rPr lang="en" sz="1200" dirty="0"/>
              <a:t>Middle overlap</a:t>
            </a:r>
          </a:p>
        </p:txBody>
      </p:sp>
      <p:sp>
        <p:nvSpPr>
          <p:cNvPr id="363" name="Google Shape;363;p41"/>
          <p:cNvSpPr txBox="1">
            <a:spLocks noGrp="1"/>
          </p:cNvSpPr>
          <p:nvPr>
            <p:ph type="ctrTitle"/>
          </p:nvPr>
        </p:nvSpPr>
        <p:spPr>
          <a:xfrm>
            <a:off x="4575521" y="969021"/>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Half Circle</a:t>
            </a:r>
            <a:endParaRPr dirty="0">
              <a:solidFill>
                <a:schemeClr val="lt1"/>
              </a:solidFill>
            </a:endParaRPr>
          </a:p>
        </p:txBody>
      </p:sp>
      <p:sp>
        <p:nvSpPr>
          <p:cNvPr id="364" name="Google Shape;364;p41"/>
          <p:cNvSpPr txBox="1">
            <a:spLocks noGrp="1"/>
          </p:cNvSpPr>
          <p:nvPr>
            <p:ph type="ctrTitle" idx="3"/>
          </p:nvPr>
        </p:nvSpPr>
        <p:spPr>
          <a:xfrm>
            <a:off x="4528989" y="2883996"/>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Triangle</a:t>
            </a:r>
            <a:endParaRPr dirty="0">
              <a:solidFill>
                <a:schemeClr val="tx1"/>
              </a:solidFill>
            </a:endParaRPr>
          </a:p>
        </p:txBody>
      </p:sp>
      <p:sp>
        <p:nvSpPr>
          <p:cNvPr id="365" name="Google Shape;365;p41"/>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41"/>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821A1B17-E958-F90E-4313-E6B94B1668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74" b="94864" l="9662" r="90580">
                        <a14:foregroundMark x1="19324" y1="27492" x2="19324" y2="27492"/>
                        <a14:foregroundMark x1="15942" y1="29456" x2="15942" y2="29456"/>
                        <a14:foregroundMark x1="16425" y1="30514" x2="16425" y2="30514"/>
                        <a14:foregroundMark x1="10870" y1="38218" x2="10870" y2="38218"/>
                        <a14:foregroundMark x1="10870" y1="38218" x2="10870" y2="38218"/>
                        <a14:foregroundMark x1="10870" y1="41994" x2="12560" y2="35952"/>
                        <a14:foregroundMark x1="14734" y1="33535" x2="20531" y2="24622"/>
                        <a14:foregroundMark x1="24638" y1="23867" x2="47101" y2="11782"/>
                        <a14:foregroundMark x1="47101" y1="11782" x2="90580" y2="3625"/>
                        <a14:foregroundMark x1="89130" y1="96677" x2="57971" y2="94864"/>
                        <a14:foregroundMark x1="57971" y1="94864" x2="52657" y2="92598"/>
                      </a14:backgroundRemoval>
                    </a14:imgEffect>
                  </a14:imgLayer>
                </a14:imgProps>
              </a:ext>
            </a:extLst>
          </a:blip>
          <a:stretch>
            <a:fillRect/>
          </a:stretch>
        </p:blipFill>
        <p:spPr>
          <a:xfrm>
            <a:off x="2611060" y="652475"/>
            <a:ext cx="1167893" cy="1867500"/>
          </a:xfrm>
          <a:prstGeom prst="rect">
            <a:avLst/>
          </a:prstGeom>
        </p:spPr>
      </p:pic>
      <p:pic>
        <p:nvPicPr>
          <p:cNvPr id="3" name="Picture 2">
            <a:extLst>
              <a:ext uri="{FF2B5EF4-FFF2-40B4-BE49-F238E27FC236}">
                <a16:creationId xmlns:a16="http://schemas.microsoft.com/office/drawing/2014/main" id="{EF2E75FE-ED8C-D44C-6190-2C118A3F73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752" b="95671" l="7482" r="98358">
                        <a14:foregroundMark x1="39781" y1="44444" x2="39781" y2="44444"/>
                        <a14:foregroundMark x1="7482" y1="29293" x2="7482" y2="29293"/>
                        <a14:foregroundMark x1="8394" y1="31313" x2="8394" y2="31313"/>
                        <a14:foregroundMark x1="18066" y1="10245" x2="18066" y2="10245"/>
                        <a14:foregroundMark x1="51642" y1="3896" x2="51642" y2="3896"/>
                        <a14:foregroundMark x1="85401" y1="26118" x2="85401" y2="26118"/>
                        <a14:foregroundMark x1="98358" y1="21212" x2="98358" y2="21212"/>
                        <a14:foregroundMark x1="85766" y1="73304" x2="85766" y2="73304"/>
                        <a14:foregroundMark x1="80292" y1="62626" x2="80292" y2="62626"/>
                        <a14:foregroundMark x1="79927" y1="63059" x2="79927" y2="63059"/>
                        <a14:foregroundMark x1="18796" y1="55411" x2="18796" y2="55411"/>
                        <a14:foregroundMark x1="18066" y1="49206" x2="18066" y2="49206"/>
                        <a14:foregroundMark x1="49635" y1="95671" x2="49635" y2="95671"/>
                      </a14:backgroundRemoval>
                    </a14:imgEffect>
                  </a14:imgLayer>
                </a14:imgProps>
              </a:ext>
            </a:extLst>
          </a:blip>
          <a:stretch>
            <a:fillRect/>
          </a:stretch>
        </p:blipFill>
        <p:spPr>
          <a:xfrm>
            <a:off x="2556805" y="2701168"/>
            <a:ext cx="1353958" cy="17122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0" name="Google Shape;140;p27"/>
              <p:cNvSpPr txBox="1"/>
              <p:nvPr/>
            </p:nvSpPr>
            <p:spPr>
              <a:xfrm>
                <a:off x="0" y="0"/>
                <a:ext cx="9265350" cy="2149500"/>
              </a:xfrm>
              <a:prstGeom prst="rect">
                <a:avLst/>
              </a:prstGeom>
              <a:noFill/>
              <a:ln>
                <a:noFill/>
              </a:ln>
            </p:spPr>
            <p:txBody>
              <a:bodyPr spcFirstLastPara="1" wrap="square" lIns="91425" tIns="91425" rIns="91425" bIns="91425" anchor="t" anchorCtr="0">
                <a:noAutofit/>
              </a:bodyPr>
              <a:lstStyle/>
              <a:p>
                <a:pPr marR="0" lvl="0" algn="l" defTabSz="914400" rtl="0" eaLnBrk="1" fontAlgn="auto" latinLnBrk="0" hangingPunct="1">
                  <a:lnSpc>
                    <a:spcPct val="90000"/>
                  </a:lnSpc>
                  <a:spcBef>
                    <a:spcPts val="1000"/>
                  </a:spcBef>
                  <a:spcAft>
                    <a:spcPts val="0"/>
                  </a:spcAft>
                  <a:buClrTx/>
                  <a:buSzTx/>
                  <a:tabLst/>
                  <a:defRPr/>
                </a:pPr>
                <a:r>
                  <a:rPr kumimoji="0" lang="en-US" sz="2800" b="1" i="0" u="none" strike="noStrike" kern="1200" cap="none" spc="0" normalizeH="0" baseline="0" noProof="0" dirty="0">
                    <a:ln>
                      <a:noFill/>
                    </a:ln>
                    <a:solidFill>
                      <a:prstClr val="black"/>
                    </a:solidFill>
                    <a:effectLst/>
                    <a:uLnTx/>
                    <a:uFillTx/>
                    <a:latin typeface="Livvic" pitchFamily="2" charset="0"/>
                    <a:ea typeface="+mn-ea"/>
                    <a:cs typeface="+mn-cs"/>
                  </a:rPr>
                  <a:t>STEL 6 MICROFOONS, IN HALVE CIRKEL: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Te</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 </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berekenen</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 </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onderdelen</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Delay: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d>
                          </m:e>
                        </m:func>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𝑚𝑒𝑡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𝑚𝑖𝑐𝑟𝑜𝑓𝑜𝑜𝑛𝑠</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𝑒𝑛</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=343</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den>
                    </m:f>
                  </m:oMath>
                </a14:m>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3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operaties</a:t>
                </a:r>
                <a:endPar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Verschoven</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tijdssignaal</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Livvic" pitchFamily="2" charset="0"/>
                    <a:ea typeface="Cambria Math" panose="02040503050406030204" pitchFamily="18" charset="0"/>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𝜔</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sup>
                    </m:sSup>
                  </m:oMath>
                </a14:m>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1 vector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 </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Eventuele</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a:t>
                </a: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amplitudegewicht</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𝜔</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sup>
                    </m:sSup>
                  </m:oMath>
                </a14:m>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1 vector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a:t>
                </a:r>
                <a:endPar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Sommatie</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a:t>
                </a: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z</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𝜔</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sup>
                        </m:sSup>
                      </m:e>
                    </m:nary>
                  </m:oMath>
                </a14:m>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6 vector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operaties</a:t>
                </a:r>
                <a:endPar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Beam patroon/attenuation: </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log</m:t>
                        </m:r>
                      </m:fNa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d>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𝜔</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m:t>
                                    </m:r>
                                  </m:sub>
                                </m:sSub>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nary>
                      </m:e>
                    </m:func>
                  </m:oMath>
                </a14:m>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2 vector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operaties</a:t>
                </a:r>
                <a:endPar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Voor </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elke</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 </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hoek</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dus</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 delay) </a:t>
                </a:r>
                <a:r>
                  <a:rPr kumimoji="0" lang="en-US" sz="2000" b="0" i="0" u="none" strike="noStrike" kern="1200" cap="none" spc="0" normalizeH="0" baseline="0" noProof="0" dirty="0" err="1">
                    <a:ln>
                      <a:noFill/>
                    </a:ln>
                    <a:solidFill>
                      <a:prstClr val="black"/>
                    </a:solidFill>
                    <a:effectLst/>
                    <a:uLnTx/>
                    <a:uFillTx/>
                    <a:latin typeface="Livvic" pitchFamily="2" charset="0"/>
                    <a:ea typeface="+mn-ea"/>
                    <a:cs typeface="+mn-cs"/>
                  </a:rPr>
                  <a:t>afgaan</a:t>
                </a:r>
                <a:r>
                  <a:rPr kumimoji="0" lang="en-US" sz="2000" b="0" i="0" u="none" strike="noStrike" kern="1200" cap="none" spc="0" normalizeH="0" baseline="0" noProof="0" dirty="0">
                    <a:ln>
                      <a:noFill/>
                    </a:ln>
                    <a:solidFill>
                      <a:prstClr val="black"/>
                    </a:solidFill>
                    <a:effectLst/>
                    <a:uLnTx/>
                    <a:uFillTx/>
                    <a:latin typeface="Livvic" pitchFamily="2" charset="0"/>
                    <a:ea typeface="+mn-ea"/>
                    <a:cs typeface="+mn-cs"/>
                  </a:rPr>
                  <a:t> wat de gain is: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Stel om de 10 </a:t>
                </a: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graden</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(0&lt;-&gt;180 </a:t>
                </a:r>
                <a:r>
                  <a:rPr kumimoji="0" lang="en-US" sz="1800" b="0" i="0" u="none" strike="noStrike" kern="1200" cap="none" spc="0" normalizeH="0" baseline="0" noProof="0" dirty="0" err="1">
                    <a:ln>
                      <a:noFill/>
                    </a:ln>
                    <a:solidFill>
                      <a:prstClr val="black"/>
                    </a:solidFill>
                    <a:effectLst/>
                    <a:uLnTx/>
                    <a:uFillTx/>
                    <a:latin typeface="Livvic" pitchFamily="2" charset="0"/>
                    <a:ea typeface="+mn-ea"/>
                    <a:cs typeface="+mn-cs"/>
                  </a:rPr>
                  <a:t>graden</a:t>
                </a:r>
                <a:r>
                  <a:rPr kumimoji="0" lang="en-US" sz="1800" b="0" i="0" u="none" strike="noStrike" kern="1200" cap="none" spc="0" normalizeH="0" baseline="0" noProof="0" dirty="0">
                    <a:ln>
                      <a:noFill/>
                    </a:ln>
                    <a:solidFill>
                      <a:prstClr val="black"/>
                    </a:solidFill>
                    <a:effectLst/>
                    <a:uLnTx/>
                    <a:uFillTx/>
                    <a:latin typeface="Livvic" pitchFamily="2" charset="0"/>
                    <a:ea typeface="+mn-ea"/>
                    <a:cs typeface="+mn-cs"/>
                  </a:rPr>
                  <a:t>) =&gt; </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(18 x 3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operaties</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 + 10 vector </a:t>
                </a:r>
                <a:r>
                  <a:rPr kumimoji="0" lang="en-US" sz="1800" b="1" i="0" u="none" strike="noStrike" kern="1200" cap="none" spc="0" normalizeH="0" baseline="0" noProof="0" dirty="0" err="1">
                    <a:ln>
                      <a:noFill/>
                    </a:ln>
                    <a:solidFill>
                      <a:prstClr val="black"/>
                    </a:solidFill>
                    <a:effectLst/>
                    <a:uLnTx/>
                    <a:uFillTx/>
                    <a:latin typeface="Livvic" pitchFamily="2" charset="0"/>
                    <a:ea typeface="+mn-ea"/>
                    <a:cs typeface="+mn-cs"/>
                  </a:rPr>
                  <a:t>operaties</a:t>
                </a:r>
                <a:r>
                  <a:rPr kumimoji="0" lang="en-US" sz="1800" b="1" i="0" u="none" strike="noStrike" kern="1200" cap="none" spc="0" normalizeH="0" baseline="0" noProof="0" dirty="0">
                    <a:ln>
                      <a:noFill/>
                    </a:ln>
                    <a:solidFill>
                      <a:prstClr val="black"/>
                    </a:solidFill>
                    <a:effectLst/>
                    <a:uLnTx/>
                    <a:uFillTx/>
                    <a:latin typeface="Livvic" pitchFamily="2" charset="0"/>
                    <a:ea typeface="+mn-ea"/>
                    <a:cs typeface="+mn-cs"/>
                  </a:rPr>
                  <a:t> = 64</a:t>
                </a:r>
              </a:p>
            </p:txBody>
          </p:sp>
        </mc:Choice>
        <mc:Fallback xmlns="">
          <p:sp>
            <p:nvSpPr>
              <p:cNvPr id="140" name="Google Shape;140;p27"/>
              <p:cNvSpPr txBox="1">
                <a:spLocks noRot="1" noChangeAspect="1" noMove="1" noResize="1" noEditPoints="1" noAdjustHandles="1" noChangeArrowheads="1" noChangeShapeType="1" noTextEdit="1"/>
              </p:cNvSpPr>
              <p:nvPr/>
            </p:nvSpPr>
            <p:spPr>
              <a:xfrm>
                <a:off x="0" y="0"/>
                <a:ext cx="9265350" cy="2149500"/>
              </a:xfrm>
              <a:prstGeom prst="rect">
                <a:avLst/>
              </a:prstGeom>
              <a:blipFill>
                <a:blip r:embed="rId3"/>
                <a:stretch>
                  <a:fillRect l="-1382" b="-117280"/>
                </a:stretch>
              </a:blipFill>
              <a:ln>
                <a:noFill/>
              </a:ln>
            </p:spPr>
            <p:txBody>
              <a:bodyPr/>
              <a:lstStyle/>
              <a:p>
                <a:r>
                  <a:rPr lang="nl-BE">
                    <a:noFill/>
                  </a:rPr>
                  <a:t> </a:t>
                </a:r>
              </a:p>
            </p:txBody>
          </p:sp>
        </mc:Fallback>
      </mc:AlternateContent>
    </p:spTree>
    <p:extLst>
      <p:ext uri="{BB962C8B-B14F-4D97-AF65-F5344CB8AC3E}">
        <p14:creationId xmlns:p14="http://schemas.microsoft.com/office/powerpoint/2010/main" val="312071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6">
            <a:extLst>
              <a:ext uri="{FF2B5EF4-FFF2-40B4-BE49-F238E27FC236}">
                <a16:creationId xmlns:a16="http://schemas.microsoft.com/office/drawing/2014/main" id="{CB321DAC-B040-B00B-B821-EB4294B01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308" y="636608"/>
            <a:ext cx="2911928" cy="1935142"/>
          </a:xfrm>
          <a:prstGeom prst="rect">
            <a:avLst/>
          </a:prstGeom>
        </p:spPr>
      </p:pic>
      <p:pic>
        <p:nvPicPr>
          <p:cNvPr id="4" name="Afbeelding 4">
            <a:extLst>
              <a:ext uri="{FF2B5EF4-FFF2-40B4-BE49-F238E27FC236}">
                <a16:creationId xmlns:a16="http://schemas.microsoft.com/office/drawing/2014/main" id="{BC79AE58-E9D8-454E-C67A-DAE8CD3E8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923" y="2851269"/>
            <a:ext cx="3165313" cy="1759234"/>
          </a:xfrm>
          <a:prstGeom prst="rect">
            <a:avLst/>
          </a:prstGeom>
        </p:spPr>
      </p:pic>
      <mc:AlternateContent xmlns:mc="http://schemas.openxmlformats.org/markup-compatibility/2006" xmlns:a14="http://schemas.microsoft.com/office/drawing/2010/main">
        <mc:Choice Requires="a14">
          <p:sp>
            <p:nvSpPr>
              <p:cNvPr id="6" name="Tijdelijke aanduiding voor inhoud 2">
                <a:extLst>
                  <a:ext uri="{FF2B5EF4-FFF2-40B4-BE49-F238E27FC236}">
                    <a16:creationId xmlns:a16="http://schemas.microsoft.com/office/drawing/2014/main" id="{631A8548-7C40-0AD7-2EC7-D10AA4F91E13}"/>
                  </a:ext>
                </a:extLst>
              </p:cNvPr>
              <p:cNvSpPr txBox="1">
                <a:spLocks/>
              </p:cNvSpPr>
              <p:nvPr/>
            </p:nvSpPr>
            <p:spPr>
              <a:xfrm>
                <a:off x="0" y="1027387"/>
                <a:ext cx="6096000"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BE" dirty="0">
                    <a:latin typeface="Livvic" pitchFamily="2" charset="0"/>
                  </a:rPr>
                  <a:t>We zijn geïnteresseerd in een frequentiebereik van 10 Hz tot 10 kHz</a:t>
                </a:r>
              </a:p>
              <a:p>
                <a:r>
                  <a:rPr lang="nl-BE" dirty="0">
                    <a:latin typeface="Livvic" pitchFamily="2" charset="0"/>
                  </a:rPr>
                  <a:t>De </a:t>
                </a:r>
                <a:r>
                  <a:rPr lang="nl-BE" dirty="0" err="1">
                    <a:latin typeface="Livvic" pitchFamily="2" charset="0"/>
                  </a:rPr>
                  <a:t>intersensorafstand</a:t>
                </a:r>
                <a:r>
                  <a:rPr lang="nl-BE" dirty="0">
                    <a:latin typeface="Livvic" pitchFamily="2" charset="0"/>
                  </a:rPr>
                  <a:t> is sterk gelinkt aan het tijdsverschil</a:t>
                </a:r>
              </a:p>
              <a:p>
                <a:endParaRPr lang="nl-BE" dirty="0">
                  <a:latin typeface="Livvic" pitchFamily="2" charset="0"/>
                </a:endParaRPr>
              </a:p>
              <a:p>
                <a:endParaRPr lang="nl-BE" dirty="0">
                  <a:latin typeface="Livvic" pitchFamily="2" charset="0"/>
                </a:endParaRPr>
              </a:p>
              <a:p>
                <a:pPr/>
                <a14:m>
                  <m:oMathPara xmlns:m="http://schemas.openxmlformats.org/officeDocument/2006/math">
                    <m:oMathParaPr>
                      <m:jc m:val="centerGroup"/>
                    </m:oMathParaPr>
                    <m:oMath xmlns:m="http://schemas.openxmlformats.org/officeDocument/2006/math">
                      <m:r>
                        <a:rPr lang="nl-BE" i="1" smtClean="0">
                          <a:latin typeface="Cambria Math" panose="02040503050406030204" pitchFamily="18" charset="0"/>
                          <a:ea typeface="Cambria Math" panose="02040503050406030204" pitchFamily="18" charset="0"/>
                        </a:rPr>
                        <m:t>∆</m:t>
                      </m:r>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𝑥</m:t>
                          </m:r>
                        </m:e>
                        <m:sub>
                          <m:r>
                            <a:rPr lang="nl-BE" i="1" smtClean="0">
                              <a:latin typeface="Cambria Math" panose="02040503050406030204" pitchFamily="18" charset="0"/>
                              <a:ea typeface="Cambria Math" panose="02040503050406030204" pitchFamily="18" charset="0"/>
                            </a:rPr>
                            <m:t>𝑚𝑎𝑥</m:t>
                          </m:r>
                        </m:sub>
                      </m:sSub>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𝑣</m:t>
                      </m:r>
                      <m:r>
                        <a:rPr lang="nl-BE" i="1" smtClean="0">
                          <a:latin typeface="Cambria Math" panose="02040503050406030204" pitchFamily="18" charset="0"/>
                          <a:ea typeface="Cambria Math" panose="02040503050406030204" pitchFamily="18" charset="0"/>
                        </a:rPr>
                        <m:t> </m:t>
                      </m:r>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𝑡</m:t>
                          </m:r>
                        </m:e>
                        <m:sub>
                          <m:r>
                            <a:rPr lang="nl-BE" i="1" smtClean="0">
                              <a:latin typeface="Cambria Math" panose="02040503050406030204" pitchFamily="18" charset="0"/>
                              <a:ea typeface="Cambria Math" panose="02040503050406030204" pitchFamily="18" charset="0"/>
                            </a:rPr>
                            <m:t>𝑚𝑎𝑥</m:t>
                          </m:r>
                        </m:sub>
                      </m:sSub>
                      <m:r>
                        <a:rPr lang="nl-BE" i="1" smtClean="0">
                          <a:latin typeface="Cambria Math" panose="02040503050406030204" pitchFamily="18" charset="0"/>
                          <a:ea typeface="Cambria Math" panose="02040503050406030204" pitchFamily="18" charset="0"/>
                        </a:rPr>
                        <m:t> =</m:t>
                      </m:r>
                      <m:f>
                        <m:fPr>
                          <m:ctrlPr>
                            <a:rPr lang="nl-BE" i="1" smtClean="0">
                              <a:latin typeface="Cambria Math" panose="02040503050406030204" pitchFamily="18" charset="0"/>
                              <a:ea typeface="Cambria Math" panose="02040503050406030204" pitchFamily="18" charset="0"/>
                            </a:rPr>
                          </m:ctrlPr>
                        </m:fPr>
                        <m:num>
                          <m:r>
                            <a:rPr lang="nl-BE" i="1" smtClean="0">
                              <a:latin typeface="Cambria Math" panose="02040503050406030204" pitchFamily="18" charset="0"/>
                              <a:ea typeface="Cambria Math" panose="02040503050406030204" pitchFamily="18" charset="0"/>
                            </a:rPr>
                            <m:t>𝑣</m:t>
                          </m:r>
                        </m:num>
                        <m:den>
                          <m:r>
                            <a:rPr lang="nl-BE" i="1" smtClean="0">
                              <a:latin typeface="Cambria Math" panose="02040503050406030204" pitchFamily="18" charset="0"/>
                              <a:ea typeface="Cambria Math" panose="02040503050406030204" pitchFamily="18" charset="0"/>
                            </a:rPr>
                            <m:t>2</m:t>
                          </m:r>
                          <m:r>
                            <a:rPr lang="nl-BE" i="1" smtClean="0">
                              <a:latin typeface="Cambria Math" panose="02040503050406030204" pitchFamily="18" charset="0"/>
                              <a:ea typeface="Cambria Math" panose="02040503050406030204" pitchFamily="18" charset="0"/>
                            </a:rPr>
                            <m:t>𝑓</m:t>
                          </m:r>
                          <m:r>
                            <a:rPr lang="nl-BE" i="1" smtClean="0">
                              <a:latin typeface="Cambria Math" panose="02040503050406030204" pitchFamily="18" charset="0"/>
                              <a:ea typeface="Cambria Math" panose="02040503050406030204" pitchFamily="18" charset="0"/>
                            </a:rPr>
                            <m:t>_</m:t>
                          </m:r>
                          <m:r>
                            <a:rPr lang="nl-BE" i="1" smtClean="0">
                              <a:latin typeface="Cambria Math" panose="02040503050406030204" pitchFamily="18" charset="0"/>
                              <a:ea typeface="Cambria Math" panose="02040503050406030204" pitchFamily="18" charset="0"/>
                            </a:rPr>
                            <m:t>𝑚𝑎𝑥</m:t>
                          </m:r>
                        </m:den>
                      </m:f>
                      <m:r>
                        <a:rPr lang="nl-BE" i="1" smtClean="0">
                          <a:latin typeface="Cambria Math" panose="02040503050406030204" pitchFamily="18" charset="0"/>
                          <a:ea typeface="Cambria Math" panose="02040503050406030204" pitchFamily="18" charset="0"/>
                        </a:rPr>
                        <m:t>=17 </m:t>
                      </m:r>
                      <m:r>
                        <a:rPr lang="nl-BE" i="1" smtClean="0">
                          <a:latin typeface="Cambria Math" panose="02040503050406030204" pitchFamily="18" charset="0"/>
                          <a:ea typeface="Cambria Math" panose="02040503050406030204" pitchFamily="18" charset="0"/>
                        </a:rPr>
                        <m:t>𝑚𝑚</m:t>
                      </m:r>
                    </m:oMath>
                  </m:oMathPara>
                </a14:m>
                <a:endParaRPr lang="nl-BE" dirty="0">
                  <a:latin typeface="Livvic" pitchFamily="2" charset="0"/>
                </a:endParaRPr>
              </a:p>
              <a:p>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𝑡</m:t>
                          </m:r>
                        </m:e>
                        <m:sub>
                          <m:r>
                            <a:rPr lang="nl-BE" i="1" smtClean="0">
                              <a:latin typeface="Cambria Math" panose="02040503050406030204" pitchFamily="18" charset="0"/>
                              <a:ea typeface="Cambria Math" panose="02040503050406030204" pitchFamily="18" charset="0"/>
                            </a:rPr>
                            <m:t>𝑚𝑖𝑛</m:t>
                          </m:r>
                        </m:sub>
                      </m:sSub>
                      <m:r>
                        <a:rPr lang="nl-BE" i="1" smtClean="0">
                          <a:latin typeface="Cambria Math" panose="02040503050406030204" pitchFamily="18" charset="0"/>
                          <a:ea typeface="Cambria Math" panose="02040503050406030204" pitchFamily="18" charset="0"/>
                        </a:rPr>
                        <m:t>=</m:t>
                      </m:r>
                      <m:f>
                        <m:fPr>
                          <m:ctrlPr>
                            <a:rPr lang="nl-BE" i="1" smtClean="0">
                              <a:latin typeface="Cambria Math" panose="02040503050406030204" pitchFamily="18" charset="0"/>
                              <a:ea typeface="Cambria Math" panose="02040503050406030204" pitchFamily="18" charset="0"/>
                            </a:rPr>
                          </m:ctrlPr>
                        </m:fPr>
                        <m:num>
                          <m:r>
                            <a:rPr lang="nl-BE" i="1" smtClean="0">
                              <a:latin typeface="Cambria Math" panose="02040503050406030204" pitchFamily="18" charset="0"/>
                              <a:ea typeface="Cambria Math" panose="02040503050406030204" pitchFamily="18" charset="0"/>
                            </a:rPr>
                            <m:t>𝑐𝑜</m:t>
                          </m:r>
                          <m:sSup>
                            <m:sSupPr>
                              <m:ctrlPr>
                                <a:rPr lang="nl-BE" i="1" smtClean="0">
                                  <a:latin typeface="Cambria Math" panose="02040503050406030204" pitchFamily="18" charset="0"/>
                                  <a:ea typeface="Cambria Math" panose="02040503050406030204" pitchFamily="18" charset="0"/>
                                </a:rPr>
                              </m:ctrlPr>
                            </m:sSupPr>
                            <m:e>
                              <m:r>
                                <a:rPr lang="nl-BE" i="1" smtClean="0">
                                  <a:latin typeface="Cambria Math" panose="02040503050406030204" pitchFamily="18" charset="0"/>
                                  <a:ea typeface="Cambria Math" panose="02040503050406030204" pitchFamily="18" charset="0"/>
                                </a:rPr>
                                <m:t>𝑠</m:t>
                              </m:r>
                            </m:e>
                            <m:sup>
                              <m:r>
                                <a:rPr lang="nl-BE" i="1" smtClean="0">
                                  <a:latin typeface="Cambria Math" panose="02040503050406030204" pitchFamily="18" charset="0"/>
                                  <a:ea typeface="Cambria Math" panose="02040503050406030204" pitchFamily="18" charset="0"/>
                                </a:rPr>
                                <m:t>−1</m:t>
                              </m:r>
                            </m:sup>
                          </m:sSup>
                          <m:d>
                            <m:dPr>
                              <m:ctrlPr>
                                <a:rPr lang="nl-BE" i="1" smtClean="0">
                                  <a:latin typeface="Cambria Math" panose="02040503050406030204" pitchFamily="18" charset="0"/>
                                  <a:ea typeface="Cambria Math" panose="02040503050406030204" pitchFamily="18" charset="0"/>
                                </a:rPr>
                              </m:ctrlPr>
                            </m:dPr>
                            <m:e>
                              <m:r>
                                <a:rPr lang="nl-BE" i="1" smtClean="0">
                                  <a:latin typeface="Cambria Math" panose="02040503050406030204" pitchFamily="18" charset="0"/>
                                  <a:ea typeface="Cambria Math" panose="02040503050406030204" pitchFamily="18" charset="0"/>
                                </a:rPr>
                                <m:t>1−</m:t>
                              </m:r>
                              <m:f>
                                <m:fPr>
                                  <m:ctrlPr>
                                    <a:rPr lang="nl-BE" i="1" smtClean="0">
                                      <a:latin typeface="Cambria Math" panose="02040503050406030204" pitchFamily="18" charset="0"/>
                                      <a:ea typeface="Cambria Math" panose="02040503050406030204" pitchFamily="18" charset="0"/>
                                    </a:rPr>
                                  </m:ctrlPr>
                                </m:fPr>
                                <m:num>
                                  <m:r>
                                    <a:rPr lang="nl-BE" i="1" smtClean="0">
                                      <a:latin typeface="Cambria Math" panose="02040503050406030204" pitchFamily="18" charset="0"/>
                                      <a:ea typeface="Cambria Math" panose="02040503050406030204" pitchFamily="18" charset="0"/>
                                    </a:rPr>
                                    <m:t>𝑁</m:t>
                                  </m:r>
                                </m:num>
                                <m:den>
                                  <m:r>
                                    <a:rPr lang="nl-BE" i="1" smtClean="0">
                                      <a:latin typeface="Cambria Math" panose="02040503050406030204" pitchFamily="18" charset="0"/>
                                      <a:ea typeface="Cambria Math" panose="02040503050406030204" pitchFamily="18" charset="0"/>
                                    </a:rPr>
                                    <m:t>𝑆</m:t>
                                  </m:r>
                                </m:den>
                              </m:f>
                            </m:e>
                          </m:d>
                        </m:num>
                        <m:den>
                          <m:r>
                            <m:rPr>
                              <m:sty m:val="p"/>
                            </m:rPr>
                            <a:rPr lang="el-GR" i="1" smtClean="0">
                              <a:latin typeface="Cambria Math" panose="02040503050406030204" pitchFamily="18" charset="0"/>
                              <a:ea typeface="Cambria Math" panose="02040503050406030204" pitchFamily="18" charset="0"/>
                            </a:rPr>
                            <m:t>π</m:t>
                          </m:r>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𝑓</m:t>
                              </m:r>
                            </m:e>
                            <m:sub>
                              <m:r>
                                <a:rPr lang="nl-BE" i="1" smtClean="0">
                                  <a:latin typeface="Cambria Math" panose="02040503050406030204" pitchFamily="18" charset="0"/>
                                  <a:ea typeface="Cambria Math" panose="02040503050406030204" pitchFamily="18" charset="0"/>
                                </a:rPr>
                                <m:t>𝑚𝑖𝑛</m:t>
                              </m:r>
                            </m:sub>
                          </m:sSub>
                        </m:den>
                      </m:f>
                      <m:r>
                        <a:rPr lang="nl-BE" i="1" smtClean="0">
                          <a:latin typeface="Cambria Math" panose="02040503050406030204" pitchFamily="18" charset="0"/>
                          <a:ea typeface="Cambria Math" panose="02040503050406030204" pitchFamily="18" charset="0"/>
                        </a:rPr>
                        <m:t>=0,02</m:t>
                      </m:r>
                      <m:r>
                        <a:rPr lang="nl-BE" i="1" smtClean="0">
                          <a:latin typeface="Cambria Math" panose="02040503050406030204" pitchFamily="18" charset="0"/>
                          <a:ea typeface="Cambria Math" panose="02040503050406030204" pitchFamily="18" charset="0"/>
                        </a:rPr>
                        <m:t>𝑠</m:t>
                      </m:r>
                    </m:oMath>
                  </m:oMathPara>
                </a14:m>
                <a:endParaRPr lang="nl-BE" dirty="0">
                  <a:latin typeface="Livvic" pitchFamily="2"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𝑥</m:t>
                          </m:r>
                        </m:e>
                        <m:sub>
                          <m:r>
                            <a:rPr lang="nl-BE" i="1" smtClean="0">
                              <a:latin typeface="Cambria Math" panose="02040503050406030204" pitchFamily="18" charset="0"/>
                              <a:ea typeface="Cambria Math" panose="02040503050406030204" pitchFamily="18" charset="0"/>
                            </a:rPr>
                            <m:t>𝑚𝑖𝑛</m:t>
                          </m:r>
                        </m:sub>
                      </m:sSub>
                      <m:r>
                        <a:rPr lang="nl-BE" i="1" smtClean="0">
                          <a:latin typeface="Cambria Math" panose="02040503050406030204" pitchFamily="18" charset="0"/>
                          <a:ea typeface="Cambria Math" panose="02040503050406030204" pitchFamily="18" charset="0"/>
                        </a:rPr>
                        <m:t>=</m:t>
                      </m:r>
                      <m:r>
                        <m:rPr>
                          <m:sty m:val="p"/>
                        </m:rPr>
                        <a:rPr lang="nl-BE" smtClean="0">
                          <a:latin typeface="Cambria Math" panose="02040503050406030204" pitchFamily="18" charset="0"/>
                          <a:ea typeface="Cambria Math" panose="02040503050406030204" pitchFamily="18" charset="0"/>
                        </a:rPr>
                        <m:t>r</m:t>
                      </m:r>
                      <m:func>
                        <m:funcPr>
                          <m:ctrlPr>
                            <a:rPr lang="nl-BE" i="1" smtClean="0">
                              <a:latin typeface="Cambria Math" panose="02040503050406030204" pitchFamily="18" charset="0"/>
                              <a:ea typeface="Cambria Math" panose="02040503050406030204" pitchFamily="18" charset="0"/>
                            </a:rPr>
                          </m:ctrlPr>
                        </m:funcPr>
                        <m:fName>
                          <m:r>
                            <m:rPr>
                              <m:sty m:val="p"/>
                            </m:rPr>
                            <a:rPr lang="nl-BE" smtClean="0">
                              <a:latin typeface="Cambria Math" panose="02040503050406030204" pitchFamily="18" charset="0"/>
                              <a:ea typeface="Cambria Math" panose="02040503050406030204" pitchFamily="18" charset="0"/>
                            </a:rPr>
                            <m:t>sin</m:t>
                          </m:r>
                        </m:fName>
                        <m:e>
                          <m:d>
                            <m:dPr>
                              <m:ctrlPr>
                                <a:rPr lang="nl-BE" i="1" smtClean="0">
                                  <a:latin typeface="Cambria Math" panose="02040503050406030204" pitchFamily="18" charset="0"/>
                                  <a:ea typeface="Cambria Math" panose="02040503050406030204" pitchFamily="18" charset="0"/>
                                </a:rPr>
                              </m:ctrlPr>
                            </m:dPr>
                            <m:e>
                              <m:sSub>
                                <m:sSubPr>
                                  <m:ctrlPr>
                                    <a:rPr lang="nl-BE"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θ</m:t>
                                  </m:r>
                                </m:e>
                                <m:sub>
                                  <m:r>
                                    <a:rPr lang="nl-BE" i="1" smtClean="0">
                                      <a:latin typeface="Cambria Math" panose="02040503050406030204" pitchFamily="18" charset="0"/>
                                      <a:ea typeface="Cambria Math" panose="02040503050406030204" pitchFamily="18" charset="0"/>
                                    </a:rPr>
                                    <m:t>𝑚𝑖𝑛</m:t>
                                  </m:r>
                                </m:sub>
                              </m:sSub>
                            </m:e>
                          </m:d>
                        </m:e>
                      </m:func>
                      <m:r>
                        <a:rPr lang="nl-BE" i="1" smtClean="0">
                          <a:latin typeface="Cambria Math" panose="02040503050406030204" pitchFamily="18" charset="0"/>
                          <a:ea typeface="Cambria Math" panose="02040503050406030204" pitchFamily="18" charset="0"/>
                        </a:rPr>
                        <m:t>−</m:t>
                      </m:r>
                      <m:rad>
                        <m:radPr>
                          <m:degHide m:val="on"/>
                          <m:ctrlPr>
                            <a:rPr lang="nl-BE" i="1" smtClean="0">
                              <a:latin typeface="Cambria Math" panose="02040503050406030204" pitchFamily="18" charset="0"/>
                              <a:ea typeface="Cambria Math" panose="02040503050406030204" pitchFamily="18" charset="0"/>
                            </a:rPr>
                          </m:ctrlPr>
                        </m:radPr>
                        <m:deg/>
                        <m:e>
                          <m:sSup>
                            <m:sSupPr>
                              <m:ctrlPr>
                                <a:rPr lang="nl-BE" i="1" smtClean="0">
                                  <a:latin typeface="Cambria Math" panose="02040503050406030204" pitchFamily="18" charset="0"/>
                                  <a:ea typeface="Cambria Math" panose="02040503050406030204" pitchFamily="18" charset="0"/>
                                </a:rPr>
                              </m:ctrlPr>
                            </m:sSupPr>
                            <m:e>
                              <m:d>
                                <m:dPr>
                                  <m:ctrlPr>
                                    <a:rPr lang="nl-BE" i="1" smtClean="0">
                                      <a:latin typeface="Cambria Math" panose="02040503050406030204" pitchFamily="18" charset="0"/>
                                      <a:ea typeface="Cambria Math" panose="02040503050406030204" pitchFamily="18" charset="0"/>
                                    </a:rPr>
                                  </m:ctrlPr>
                                </m:dPr>
                                <m:e>
                                  <m:r>
                                    <a:rPr lang="nl-BE" i="1" smtClean="0">
                                      <a:latin typeface="Cambria Math" panose="02040503050406030204" pitchFamily="18" charset="0"/>
                                      <a:ea typeface="Cambria Math" panose="02040503050406030204" pitchFamily="18" charset="0"/>
                                    </a:rPr>
                                    <m:t>𝑟</m:t>
                                  </m:r>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𝑣</m:t>
                                  </m:r>
                                  <m:r>
                                    <a:rPr lang="nl-BE" i="1" smtClean="0">
                                      <a:latin typeface="Cambria Math" panose="02040503050406030204" pitchFamily="18" charset="0"/>
                                      <a:ea typeface="Cambria Math" panose="02040503050406030204" pitchFamily="18" charset="0"/>
                                    </a:rPr>
                                    <m:t> </m:t>
                                  </m:r>
                                  <m:sSub>
                                    <m:sSubPr>
                                      <m:ctrlPr>
                                        <a:rPr lang="nl-BE" i="1" smtClean="0">
                                          <a:latin typeface="Cambria Math" panose="02040503050406030204" pitchFamily="18" charset="0"/>
                                          <a:ea typeface="Cambria Math" panose="02040503050406030204" pitchFamily="18" charset="0"/>
                                        </a:rPr>
                                      </m:ctrlPr>
                                    </m:sSubPr>
                                    <m:e>
                                      <m:r>
                                        <a:rPr lang="nl-BE" i="1" smtClean="0">
                                          <a:latin typeface="Cambria Math" panose="02040503050406030204" pitchFamily="18" charset="0"/>
                                          <a:ea typeface="Cambria Math" panose="02040503050406030204" pitchFamily="18" charset="0"/>
                                        </a:rPr>
                                        <m:t>∆</m:t>
                                      </m:r>
                                      <m:r>
                                        <a:rPr lang="nl-BE" i="1" smtClean="0">
                                          <a:latin typeface="Cambria Math" panose="02040503050406030204" pitchFamily="18" charset="0"/>
                                          <a:ea typeface="Cambria Math" panose="02040503050406030204" pitchFamily="18" charset="0"/>
                                        </a:rPr>
                                        <m:t>𝑡</m:t>
                                      </m:r>
                                    </m:e>
                                    <m:sub>
                                      <m:r>
                                        <a:rPr lang="nl-BE" i="1" smtClean="0">
                                          <a:latin typeface="Cambria Math" panose="02040503050406030204" pitchFamily="18" charset="0"/>
                                          <a:ea typeface="Cambria Math" panose="02040503050406030204" pitchFamily="18" charset="0"/>
                                        </a:rPr>
                                        <m:t>𝑚𝑖𝑛</m:t>
                                      </m:r>
                                    </m:sub>
                                  </m:sSub>
                                </m:e>
                              </m:d>
                            </m:e>
                            <m:sup>
                              <m:r>
                                <a:rPr lang="nl-BE" i="1" smtClean="0">
                                  <a:latin typeface="Cambria Math" panose="02040503050406030204" pitchFamily="18" charset="0"/>
                                  <a:ea typeface="Cambria Math" panose="02040503050406030204" pitchFamily="18" charset="0"/>
                                </a:rPr>
                                <m:t>2</m:t>
                              </m:r>
                            </m:sup>
                          </m:sSup>
                          <m:r>
                            <a:rPr lang="nl-BE" i="1" smtClean="0">
                              <a:latin typeface="Cambria Math" panose="02040503050406030204" pitchFamily="18" charset="0"/>
                              <a:ea typeface="Cambria Math" panose="02040503050406030204" pitchFamily="18" charset="0"/>
                            </a:rPr>
                            <m:t>−(</m:t>
                          </m:r>
                          <m:r>
                            <m:rPr>
                              <m:sty m:val="p"/>
                            </m:rPr>
                            <a:rPr lang="nl-BE" smtClean="0">
                              <a:latin typeface="Cambria Math" panose="02040503050406030204" pitchFamily="18" charset="0"/>
                              <a:ea typeface="Cambria Math" panose="02040503050406030204" pitchFamily="18" charset="0"/>
                            </a:rPr>
                            <m:t>r</m:t>
                          </m:r>
                          <m:r>
                            <a:rPr lang="nl-BE" smtClean="0">
                              <a:latin typeface="Cambria Math" panose="02040503050406030204" pitchFamily="18" charset="0"/>
                              <a:ea typeface="Cambria Math" panose="02040503050406030204" pitchFamily="18" charset="0"/>
                            </a:rPr>
                            <m:t> </m:t>
                          </m:r>
                          <m:r>
                            <m:rPr>
                              <m:sty m:val="p"/>
                            </m:rPr>
                            <a:rPr lang="nl-BE" smtClean="0">
                              <a:latin typeface="Cambria Math" panose="02040503050406030204" pitchFamily="18" charset="0"/>
                              <a:ea typeface="Cambria Math" panose="02040503050406030204" pitchFamily="18" charset="0"/>
                            </a:rPr>
                            <m:t>cos</m:t>
                          </m:r>
                          <m:r>
                            <a:rPr lang="nl-BE" i="1" smtClean="0">
                              <a:latin typeface="Cambria Math" panose="02040503050406030204" pitchFamily="18" charset="0"/>
                              <a:ea typeface="Cambria Math" panose="02040503050406030204" pitchFamily="18" charset="0"/>
                            </a:rPr>
                            <m:t>⁡(</m:t>
                          </m:r>
                          <m:sSub>
                            <m:sSubPr>
                              <m:ctrlPr>
                                <a:rPr lang="nl-BE"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θ</m:t>
                              </m:r>
                            </m:e>
                            <m:sub>
                              <m:r>
                                <a:rPr lang="nl-BE" i="1" smtClean="0">
                                  <a:latin typeface="Cambria Math" panose="02040503050406030204" pitchFamily="18" charset="0"/>
                                  <a:ea typeface="Cambria Math" panose="02040503050406030204" pitchFamily="18" charset="0"/>
                                </a:rPr>
                                <m:t>𝑚𝑖𝑛</m:t>
                              </m:r>
                            </m:sub>
                          </m:sSub>
                          <m:r>
                            <a:rPr lang="nl-BE" i="1" smtClean="0">
                              <a:latin typeface="Cambria Math" panose="02040503050406030204" pitchFamily="18" charset="0"/>
                              <a:ea typeface="Cambria Math" panose="02040503050406030204" pitchFamily="18" charset="0"/>
                            </a:rPr>
                            <m:t>)² </m:t>
                          </m:r>
                        </m:e>
                      </m:rad>
                    </m:oMath>
                  </m:oMathPara>
                </a14:m>
                <a:endParaRPr lang="nl-BE" dirty="0">
                  <a:latin typeface="Livvic" pitchFamily="2" charset="0"/>
                  <a:ea typeface="Cambria Math" panose="02040503050406030204" pitchFamily="18" charset="0"/>
                </a:endParaRPr>
              </a:p>
              <a:p>
                <a:endParaRPr lang="nl-BE" dirty="0">
                  <a:latin typeface="Livvic" pitchFamily="2" charset="0"/>
                  <a:ea typeface="Cambria Math" panose="02040503050406030204" pitchFamily="18" charset="0"/>
                </a:endParaRPr>
              </a:p>
            </p:txBody>
          </p:sp>
        </mc:Choice>
        <mc:Fallback xmlns="">
          <p:sp>
            <p:nvSpPr>
              <p:cNvPr id="6" name="Tijdelijke aanduiding voor inhoud 2">
                <a:extLst>
                  <a:ext uri="{FF2B5EF4-FFF2-40B4-BE49-F238E27FC236}">
                    <a16:creationId xmlns:a16="http://schemas.microsoft.com/office/drawing/2014/main" id="{631A8548-7C40-0AD7-2EC7-D10AA4F91E13}"/>
                  </a:ext>
                </a:extLst>
              </p:cNvPr>
              <p:cNvSpPr txBox="1">
                <a:spLocks noRot="1" noChangeAspect="1" noMove="1" noResize="1" noEditPoints="1" noAdjustHandles="1" noChangeArrowheads="1" noChangeShapeType="1" noTextEdit="1"/>
              </p:cNvSpPr>
              <p:nvPr/>
            </p:nvSpPr>
            <p:spPr>
              <a:xfrm>
                <a:off x="0" y="1027387"/>
                <a:ext cx="6096000" cy="4351338"/>
              </a:xfrm>
              <a:prstGeom prst="rect">
                <a:avLst/>
              </a:prstGeom>
              <a:blipFill>
                <a:blip r:embed="rId4"/>
                <a:stretch>
                  <a:fillRect l="-300" t="-281"/>
                </a:stretch>
              </a:blipFill>
            </p:spPr>
            <p:txBody>
              <a:bodyPr/>
              <a:lstStyle/>
              <a:p>
                <a:r>
                  <a:rPr lang="nl-BE">
                    <a:noFill/>
                  </a:rPr>
                  <a:t> </a:t>
                </a:r>
              </a:p>
            </p:txBody>
          </p:sp>
        </mc:Fallback>
      </mc:AlternateContent>
      <p:sp>
        <p:nvSpPr>
          <p:cNvPr id="7" name="Ondertitel 2">
            <a:extLst>
              <a:ext uri="{FF2B5EF4-FFF2-40B4-BE49-F238E27FC236}">
                <a16:creationId xmlns:a16="http://schemas.microsoft.com/office/drawing/2014/main" id="{F9F10C04-90AB-D961-8ABF-F83B7211E52F}"/>
              </a:ext>
            </a:extLst>
          </p:cNvPr>
          <p:cNvSpPr txBox="1">
            <a:spLocks/>
          </p:cNvSpPr>
          <p:nvPr/>
        </p:nvSpPr>
        <p:spPr>
          <a:xfrm>
            <a:off x="120555" y="4132174"/>
            <a:ext cx="9144000" cy="229265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nl-BE" i="1" dirty="0">
                <a:latin typeface="Livvic" pitchFamily="2" charset="0"/>
              </a:rPr>
              <a:t>Sample frequentie van 48 kHz</a:t>
            </a:r>
          </a:p>
          <a:p>
            <a:r>
              <a:rPr lang="nl-BE" i="1" dirty="0">
                <a:latin typeface="Livvic" pitchFamily="2" charset="0"/>
              </a:rPr>
              <a:t>Minimale klokfrequentie van 160 MHz</a:t>
            </a:r>
          </a:p>
          <a:p>
            <a:r>
              <a:rPr lang="nl-BE" i="1" dirty="0">
                <a:latin typeface="Livvic" pitchFamily="2" charset="0"/>
              </a:rPr>
              <a:t>500 kB geheugen</a:t>
            </a:r>
          </a:p>
          <a:p>
            <a:r>
              <a:rPr lang="nl-BE" i="1" dirty="0">
                <a:latin typeface="Livvic" pitchFamily="2" charset="0"/>
              </a:rPr>
              <a:t>3 s delay</a:t>
            </a:r>
          </a:p>
          <a:p>
            <a:endParaRPr lang="nl-BE" dirty="0"/>
          </a:p>
        </p:txBody>
      </p:sp>
      <p:sp>
        <p:nvSpPr>
          <p:cNvPr id="8" name="Google Shape;140;p27">
            <a:extLst>
              <a:ext uri="{FF2B5EF4-FFF2-40B4-BE49-F238E27FC236}">
                <a16:creationId xmlns:a16="http://schemas.microsoft.com/office/drawing/2014/main" id="{7B5B932A-736A-9B14-2F1F-6A438B4E16B4}"/>
              </a:ext>
            </a:extLst>
          </p:cNvPr>
          <p:cNvSpPr txBox="1"/>
          <p:nvPr/>
        </p:nvSpPr>
        <p:spPr>
          <a:xfrm>
            <a:off x="-795" y="-27636"/>
            <a:ext cx="9265350" cy="775504"/>
          </a:xfrm>
          <a:prstGeom prst="rect">
            <a:avLst/>
          </a:prstGeom>
          <a:noFill/>
          <a:ln>
            <a:noFill/>
          </a:ln>
        </p:spPr>
        <p:txBody>
          <a:bodyPr spcFirstLastPara="1" wrap="square" lIns="91425" tIns="91425" rIns="91425" bIns="91425" anchor="t" anchorCtr="0">
            <a:noAutofit/>
          </a:bodyPr>
          <a:lstStyle/>
          <a:p>
            <a:pPr marR="0" lvl="0" algn="l" defTabSz="914400" rtl="0" eaLnBrk="1" fontAlgn="auto" latinLnBrk="0" hangingPunct="1">
              <a:lnSpc>
                <a:spcPct val="90000"/>
              </a:lnSpc>
              <a:spcBef>
                <a:spcPts val="1000"/>
              </a:spcBef>
              <a:spcAft>
                <a:spcPts val="0"/>
              </a:spcAft>
              <a:buClrTx/>
              <a:buSzTx/>
              <a:tabLst/>
              <a:defRPr/>
            </a:pPr>
            <a:r>
              <a:rPr kumimoji="0" lang="en-US" sz="2800" b="1" i="0" u="none" strike="noStrike" kern="1200" cap="none" spc="0" normalizeH="0" baseline="0" noProof="0" dirty="0">
                <a:ln>
                  <a:noFill/>
                </a:ln>
                <a:solidFill>
                  <a:prstClr val="black"/>
                </a:solidFill>
                <a:effectLst/>
                <a:uLnTx/>
                <a:uFillTx/>
                <a:latin typeface="Livvic" pitchFamily="2" charset="0"/>
                <a:ea typeface="+mn-ea"/>
                <a:cs typeface="+mn-cs"/>
              </a:rPr>
              <a:t>UITGEWERKT VOORBEELD</a:t>
            </a:r>
          </a:p>
        </p:txBody>
      </p:sp>
    </p:spTree>
    <p:extLst>
      <p:ext uri="{BB962C8B-B14F-4D97-AF65-F5344CB8AC3E}">
        <p14:creationId xmlns:p14="http://schemas.microsoft.com/office/powerpoint/2010/main" val="219440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16386" name="Picture 2" descr="Galaxy Brain | Know Your Meme">
            <a:extLst>
              <a:ext uri="{FF2B5EF4-FFF2-40B4-BE49-F238E27FC236}">
                <a16:creationId xmlns:a16="http://schemas.microsoft.com/office/drawing/2014/main" id="{BAE40F95-1852-35E6-61D4-5F3D2D267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05" b="4231"/>
          <a:stretch/>
        </p:blipFill>
        <p:spPr bwMode="auto">
          <a:xfrm>
            <a:off x="1139150" y="1093891"/>
            <a:ext cx="4048450" cy="2737699"/>
          </a:xfrm>
          <a:prstGeom prst="rect">
            <a:avLst/>
          </a:prstGeom>
          <a:noFill/>
          <a:extLst>
            <a:ext uri="{909E8E84-426E-40DD-AFC4-6F175D3DCCD1}">
              <a14:hiddenFill xmlns:a14="http://schemas.microsoft.com/office/drawing/2010/main">
                <a:solidFill>
                  <a:srgbClr val="FFFFFF"/>
                </a:solidFill>
              </a14:hiddenFill>
            </a:ext>
          </a:extLst>
        </p:spPr>
      </p:pic>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CALCULATE</a:t>
            </a:r>
            <a:endParaRPr sz="28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Operations, clocking and storing bites</a:t>
            </a:r>
            <a:endParaRPr dirty="0"/>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266" name="Picture 2" descr="Bicycle Drawing Images – Browse 93,920 Stock Photos, Vectors, and Video |  Adobe Stock">
            <a:extLst>
              <a:ext uri="{FF2B5EF4-FFF2-40B4-BE49-F238E27FC236}">
                <a16:creationId xmlns:a16="http://schemas.microsoft.com/office/drawing/2014/main" id="{B66898AB-0399-1649-3730-CDA5A2986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502" y="2011680"/>
            <a:ext cx="700088" cy="56007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oCs, MPSoCs and RFSoCs">
            <a:extLst>
              <a:ext uri="{FF2B5EF4-FFF2-40B4-BE49-F238E27FC236}">
                <a16:creationId xmlns:a16="http://schemas.microsoft.com/office/drawing/2014/main" id="{69598041-E5D4-CC47-63BE-1BBFE77F2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004" y="1836251"/>
            <a:ext cx="548835" cy="65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07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B0200F6-A28C-196F-0D31-3908DCC3C89A}"/>
              </a:ext>
            </a:extLst>
          </p:cNvPr>
          <p:cNvGraphicFramePr>
            <a:graphicFrameLocks/>
          </p:cNvGraphicFramePr>
          <p:nvPr>
            <p:extLst>
              <p:ext uri="{D42A27DB-BD31-4B8C-83A1-F6EECF244321}">
                <p14:modId xmlns:p14="http://schemas.microsoft.com/office/powerpoint/2010/main" val="109445334"/>
              </p:ext>
            </p:extLst>
          </p:nvPr>
        </p:nvGraphicFramePr>
        <p:xfrm>
          <a:off x="-3437" y="335666"/>
          <a:ext cx="9182162" cy="3998224"/>
        </p:xfrm>
        <a:graphic>
          <a:graphicData uri="http://schemas.openxmlformats.org/drawingml/2006/table">
            <a:tbl>
              <a:tblPr firstRow="1" firstCol="1" bandRow="1">
                <a:tableStyleId>{D27102A9-8310-4765-A935-A1911B00CA55}</a:tableStyleId>
              </a:tblPr>
              <a:tblGrid>
                <a:gridCol w="1083829">
                  <a:extLst>
                    <a:ext uri="{9D8B030D-6E8A-4147-A177-3AD203B41FA5}">
                      <a16:colId xmlns:a16="http://schemas.microsoft.com/office/drawing/2014/main" val="120894719"/>
                    </a:ext>
                  </a:extLst>
                </a:gridCol>
                <a:gridCol w="4406008">
                  <a:extLst>
                    <a:ext uri="{9D8B030D-6E8A-4147-A177-3AD203B41FA5}">
                      <a16:colId xmlns:a16="http://schemas.microsoft.com/office/drawing/2014/main" val="1451004710"/>
                    </a:ext>
                  </a:extLst>
                </a:gridCol>
                <a:gridCol w="3692325">
                  <a:extLst>
                    <a:ext uri="{9D8B030D-6E8A-4147-A177-3AD203B41FA5}">
                      <a16:colId xmlns:a16="http://schemas.microsoft.com/office/drawing/2014/main" val="1109503347"/>
                    </a:ext>
                  </a:extLst>
                </a:gridCol>
              </a:tblGrid>
              <a:tr h="520899">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Type</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Pro’s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lnSpc>
                          <a:spcPct val="107000"/>
                        </a:lnSpc>
                        <a:spcAft>
                          <a:spcPts val="800"/>
                        </a:spcAft>
                        <a:tabLst>
                          <a:tab pos="2257425" algn="l"/>
                        </a:tabLst>
                      </a:pPr>
                      <a:r>
                        <a:rPr lang="en-BE" sz="1800" b="1" cap="none" spc="0" dirty="0">
                          <a:solidFill>
                            <a:schemeClr val="tx1"/>
                          </a:solidFill>
                          <a:effectLst/>
                          <a:latin typeface="Livvic" pitchFamily="2" charset="0"/>
                        </a:rPr>
                        <a:t>Cons</a:t>
                      </a:r>
                      <a:endParaRPr lang="en-BE" sz="18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nchor="b">
                    <a:lnL>
                      <a:noFill/>
                    </a:lnL>
                    <a:lnR>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1875075"/>
                  </a:ext>
                </a:extLst>
              </a:tr>
              <a:tr h="1770888">
                <a:tc>
                  <a:txBody>
                    <a:bodyPr/>
                    <a:lstStyle/>
                    <a:p>
                      <a:pPr>
                        <a:lnSpc>
                          <a:spcPct val="107000"/>
                        </a:lnSpc>
                        <a:spcAft>
                          <a:spcPts val="800"/>
                        </a:spcAft>
                        <a:tabLst>
                          <a:tab pos="2257425" algn="l"/>
                        </a:tabLst>
                      </a:pPr>
                      <a:r>
                        <a:rPr lang="nl-BE" sz="1600" b="1" cap="none" spc="0" dirty="0">
                          <a:solidFill>
                            <a:schemeClr val="tx1"/>
                          </a:solidFill>
                          <a:effectLst/>
                          <a:latin typeface="Livvic" pitchFamily="2" charset="0"/>
                        </a:rPr>
                        <a:t> </a:t>
                      </a:r>
                      <a:endParaRPr lang="en-BE" sz="1600" b="1" cap="none" spc="0" dirty="0">
                        <a:solidFill>
                          <a:schemeClr val="tx1"/>
                        </a:solidFill>
                        <a:effectLst/>
                        <a:latin typeface="Livvic" pitchFamily="2" charset="0"/>
                      </a:endParaRPr>
                    </a:p>
                    <a:p>
                      <a:pPr>
                        <a:lnSpc>
                          <a:spcPct val="107000"/>
                        </a:lnSpc>
                        <a:spcAft>
                          <a:spcPts val="800"/>
                        </a:spcAft>
                      </a:pPr>
                      <a:r>
                        <a:rPr lang="nl-BE" sz="1600" b="1" cap="none" spc="0" dirty="0">
                          <a:solidFill>
                            <a:schemeClr val="tx1"/>
                          </a:solidFill>
                          <a:effectLst/>
                          <a:latin typeface="Livvic" pitchFamily="2" charset="0"/>
                        </a:rPr>
                        <a:t> </a:t>
                      </a:r>
                      <a:endParaRPr lang="en-BE" sz="1600" b="1" cap="none" spc="0" dirty="0">
                        <a:solidFill>
                          <a:schemeClr val="tx1"/>
                        </a:solidFill>
                        <a:effectLst/>
                        <a:latin typeface="Livvic" pitchFamily="2" charset="0"/>
                      </a:endParaRPr>
                    </a:p>
                    <a:p>
                      <a:pPr algn="ctr">
                        <a:lnSpc>
                          <a:spcPct val="107000"/>
                        </a:lnSpc>
                        <a:spcAft>
                          <a:spcPts val="800"/>
                        </a:spcAft>
                      </a:pPr>
                      <a:r>
                        <a:rPr lang="nl-BE" sz="1600" b="1" cap="none" spc="0" dirty="0">
                          <a:solidFill>
                            <a:schemeClr val="tx1"/>
                          </a:solidFill>
                          <a:effectLst/>
                          <a:latin typeface="Livvic" pitchFamily="2" charset="0"/>
                        </a:rPr>
                        <a:t> </a:t>
                      </a:r>
                      <a:r>
                        <a:rPr lang="en-US" sz="1600" b="1" cap="none" spc="0" dirty="0">
                          <a:solidFill>
                            <a:schemeClr val="tx1"/>
                          </a:solidFill>
                          <a:effectLst/>
                          <a:latin typeface="Livvic" pitchFamily="2" charset="0"/>
                        </a:rPr>
                        <a:t>FPGA</a:t>
                      </a:r>
                      <a:endParaRPr lang="en-BE" sz="16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4">
                        <a:lumMod val="20000"/>
                        <a:lumOff val="80000"/>
                        <a:alpha val="20000"/>
                      </a:schemeClr>
                    </a:solidFill>
                  </a:tcPr>
                </a:tc>
                <a:tc>
                  <a:txBody>
                    <a:bodyPr/>
                    <a:lstStyle/>
                    <a:p>
                      <a:pPr marL="285750" lvl="0" indent="-285750">
                        <a:buFont typeface="Arial" panose="020B0604020202020204" pitchFamily="34" charset="0"/>
                        <a:buChar char="•"/>
                      </a:pPr>
                      <a:r>
                        <a:rPr lang="en-US" sz="1600" kern="1200" dirty="0" err="1">
                          <a:solidFill>
                            <a:schemeClr val="dk1"/>
                          </a:solidFill>
                          <a:effectLst/>
                          <a:latin typeface="Livvic" pitchFamily="2" charset="0"/>
                          <a:ea typeface="+mn-ea"/>
                          <a:cs typeface="+mn-cs"/>
                        </a:rPr>
                        <a:t>Flexibiliteit</a:t>
                      </a:r>
                      <a:r>
                        <a:rPr lang="en-US" sz="1600" kern="1200" dirty="0">
                          <a:solidFill>
                            <a:schemeClr val="dk1"/>
                          </a:solidFill>
                          <a:effectLst/>
                          <a:latin typeface="Livvic" pitchFamily="2" charset="0"/>
                          <a:ea typeface="+mn-ea"/>
                          <a:cs typeface="+mn-cs"/>
                        </a:rPr>
                        <a:t> </a:t>
                      </a:r>
                    </a:p>
                    <a:p>
                      <a:pPr marL="285750" lvl="0" indent="-285750">
                        <a:buFont typeface="Arial" panose="020B0604020202020204" pitchFamily="34" charset="0"/>
                        <a:buChar char="•"/>
                      </a:pPr>
                      <a:r>
                        <a:rPr lang="en-US" sz="1600" kern="1200" cap="none" spc="0" dirty="0" err="1">
                          <a:solidFill>
                            <a:schemeClr val="dk1"/>
                          </a:solidFill>
                          <a:effectLst/>
                          <a:latin typeface="Livvic" pitchFamily="2" charset="0"/>
                          <a:ea typeface="+mn-ea"/>
                          <a:cs typeface="+mn-cs"/>
                        </a:rPr>
                        <a:t>Rekenkracht</a:t>
                      </a:r>
                      <a:endParaRPr lang="en-US" sz="1600" kern="1200" cap="none" spc="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US" sz="1600" kern="1200" cap="none" spc="0" dirty="0" err="1">
                          <a:solidFill>
                            <a:schemeClr val="dk1"/>
                          </a:solidFill>
                          <a:effectLst/>
                          <a:latin typeface="Livvic" pitchFamily="2" charset="0"/>
                          <a:ea typeface="+mn-ea"/>
                          <a:cs typeface="+mn-cs"/>
                        </a:rPr>
                        <a:t>Meerdere</a:t>
                      </a:r>
                      <a:r>
                        <a:rPr lang="en-US" sz="1600" kern="1200" cap="none" spc="0" dirty="0">
                          <a:solidFill>
                            <a:schemeClr val="dk1"/>
                          </a:solidFill>
                          <a:effectLst/>
                          <a:latin typeface="Livvic" pitchFamily="2" charset="0"/>
                          <a:ea typeface="+mn-ea"/>
                          <a:cs typeface="+mn-cs"/>
                        </a:rPr>
                        <a:t> </a:t>
                      </a:r>
                      <a:r>
                        <a:rPr lang="en-US" sz="1600" kern="1200" cap="none" spc="0" dirty="0" err="1">
                          <a:solidFill>
                            <a:schemeClr val="dk1"/>
                          </a:solidFill>
                          <a:effectLst/>
                          <a:latin typeface="Livvic" pitchFamily="2" charset="0"/>
                          <a:ea typeface="+mn-ea"/>
                          <a:cs typeface="+mn-cs"/>
                        </a:rPr>
                        <a:t>clocksignalen</a:t>
                      </a:r>
                      <a:endParaRPr lang="en-US" sz="1600" kern="1200" cap="none" spc="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US" sz="1600" kern="1200" cap="none" spc="0" dirty="0">
                          <a:solidFill>
                            <a:schemeClr val="dk1"/>
                          </a:solidFill>
                          <a:effectLst/>
                          <a:latin typeface="Livvic" pitchFamily="2" charset="0"/>
                          <a:ea typeface="+mn-ea"/>
                          <a:cs typeface="+mn-cs"/>
                        </a:rPr>
                        <a:t>Na </a:t>
                      </a:r>
                      <a:r>
                        <a:rPr lang="en-US" sz="1600" kern="1200" cap="none" spc="0" dirty="0" err="1">
                          <a:solidFill>
                            <a:schemeClr val="dk1"/>
                          </a:solidFill>
                          <a:effectLst/>
                          <a:latin typeface="Livvic" pitchFamily="2" charset="0"/>
                          <a:ea typeface="+mn-ea"/>
                          <a:cs typeface="+mn-cs"/>
                        </a:rPr>
                        <a:t>implementatie</a:t>
                      </a:r>
                      <a:r>
                        <a:rPr lang="en-US" sz="1600" kern="1200" cap="none" spc="0" dirty="0">
                          <a:solidFill>
                            <a:schemeClr val="dk1"/>
                          </a:solidFill>
                          <a:effectLst/>
                          <a:latin typeface="Livvic" pitchFamily="2" charset="0"/>
                          <a:ea typeface="+mn-ea"/>
                          <a:cs typeface="+mn-cs"/>
                        </a:rPr>
                        <a:t> </a:t>
                      </a:r>
                      <a:r>
                        <a:rPr lang="en-US" sz="1600" kern="1200" cap="none" spc="0" dirty="0" err="1">
                          <a:solidFill>
                            <a:schemeClr val="dk1"/>
                          </a:solidFill>
                          <a:effectLst/>
                          <a:latin typeface="Livvic" pitchFamily="2" charset="0"/>
                          <a:ea typeface="+mn-ea"/>
                          <a:cs typeface="+mn-cs"/>
                        </a:rPr>
                        <a:t>volledig</a:t>
                      </a:r>
                      <a:r>
                        <a:rPr lang="en-US" sz="1600" kern="1200" cap="none" spc="0" dirty="0">
                          <a:solidFill>
                            <a:schemeClr val="dk1"/>
                          </a:solidFill>
                          <a:effectLst/>
                          <a:latin typeface="Livvic" pitchFamily="2" charset="0"/>
                          <a:ea typeface="+mn-ea"/>
                          <a:cs typeface="+mn-cs"/>
                        </a:rPr>
                        <a:t> </a:t>
                      </a:r>
                      <a:r>
                        <a:rPr lang="en-US" sz="1600" kern="1200" cap="none" spc="0" dirty="0" err="1">
                          <a:solidFill>
                            <a:schemeClr val="dk1"/>
                          </a:solidFill>
                          <a:effectLst/>
                          <a:latin typeface="Livvic" pitchFamily="2" charset="0"/>
                          <a:ea typeface="+mn-ea"/>
                          <a:cs typeface="+mn-cs"/>
                        </a:rPr>
                        <a:t>aanpasbaar</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US" sz="1600" cap="none" spc="0" dirty="0">
                        <a:solidFill>
                          <a:schemeClr val="tx1"/>
                        </a:solidFill>
                        <a:effectLst/>
                        <a:latin typeface="Livvic" pitchFamily="2" charset="0"/>
                      </a:endParaRPr>
                    </a:p>
                    <a:p>
                      <a:pPr marL="342900" lvl="0" indent="-342900">
                        <a:lnSpc>
                          <a:spcPct val="107000"/>
                        </a:lnSpc>
                        <a:buFont typeface="Symbol" panose="05050102010706020507" pitchFamily="18" charset="2"/>
                        <a:buChar char=""/>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4">
                        <a:lumMod val="20000"/>
                        <a:lumOff val="80000"/>
                        <a:alpha val="20000"/>
                      </a:schemeClr>
                    </a:solidFill>
                  </a:tcPr>
                </a:tc>
                <a:tc>
                  <a:txBody>
                    <a:bodyPr/>
                    <a:lstStyle/>
                    <a:p>
                      <a:pPr marL="285750" lvl="0" indent="-285750">
                        <a:buFont typeface="Arial" panose="020B0604020202020204" pitchFamily="34" charset="0"/>
                        <a:buChar char="•"/>
                      </a:pPr>
                      <a:r>
                        <a:rPr lang="en-US" sz="1600" kern="1200" dirty="0" err="1">
                          <a:solidFill>
                            <a:schemeClr val="dk1"/>
                          </a:solidFill>
                          <a:effectLst/>
                          <a:latin typeface="Livvic" pitchFamily="2" charset="0"/>
                          <a:ea typeface="+mn-ea"/>
                          <a:cs typeface="+mn-cs"/>
                        </a:rPr>
                        <a:t>Complexiteit</a:t>
                      </a:r>
                      <a:endParaRPr lang="en-BE" sz="1600" kern="1200" dirty="0">
                        <a:solidFill>
                          <a:schemeClr val="dk1"/>
                        </a:solidFill>
                        <a:effectLst/>
                        <a:latin typeface="Livvic" pitchFamily="2" charset="0"/>
                        <a:ea typeface="+mn-ea"/>
                        <a:cs typeface="+mn-cs"/>
                      </a:endParaRPr>
                    </a:p>
                    <a:p>
                      <a:pPr marL="285750" indent="-285750">
                        <a:buFont typeface="Arial" panose="020B0604020202020204" pitchFamily="34" charset="0"/>
                        <a:buChar char="•"/>
                      </a:pPr>
                      <a:r>
                        <a:rPr lang="en-US" sz="1600" kern="1200" dirty="0" err="1">
                          <a:solidFill>
                            <a:schemeClr val="dk1"/>
                          </a:solidFill>
                          <a:effectLst/>
                          <a:latin typeface="Livvic" pitchFamily="2" charset="0"/>
                          <a:ea typeface="+mn-ea"/>
                          <a:cs typeface="+mn-cs"/>
                        </a:rPr>
                        <a:t>Prijs</a:t>
                      </a:r>
                      <a:endParaRPr lang="en-US" sz="1600" kern="1200" dirty="0">
                        <a:solidFill>
                          <a:schemeClr val="dk1"/>
                        </a:solidFill>
                        <a:effectLst/>
                        <a:latin typeface="Livvic" pitchFamily="2" charset="0"/>
                        <a:ea typeface="+mn-ea"/>
                        <a:cs typeface="+mn-cs"/>
                      </a:endParaRPr>
                    </a:p>
                    <a:p>
                      <a:pPr marL="285750" indent="-285750">
                        <a:buFont typeface="Arial" panose="020B0604020202020204" pitchFamily="34" charset="0"/>
                        <a:buChar char="•"/>
                      </a:pPr>
                      <a:r>
                        <a:rPr lang="en-US" sz="1600" kern="1200" cap="none" spc="0" dirty="0" err="1">
                          <a:solidFill>
                            <a:schemeClr val="dk1"/>
                          </a:solidFill>
                          <a:effectLst/>
                          <a:latin typeface="Livvic" pitchFamily="2" charset="0"/>
                          <a:ea typeface="+mn-ea"/>
                          <a:cs typeface="+mn-cs"/>
                        </a:rPr>
                        <a:t>Verbruik</a:t>
                      </a:r>
                      <a:r>
                        <a:rPr lang="en-US" sz="1600" kern="1200" cap="none" spc="0" dirty="0">
                          <a:solidFill>
                            <a:schemeClr val="dk1"/>
                          </a:solidFill>
                          <a:effectLst/>
                          <a:latin typeface="Livvic" pitchFamily="2" charset="0"/>
                          <a:ea typeface="+mn-ea"/>
                          <a:cs typeface="+mn-cs"/>
                        </a:rPr>
                        <a:t> </a:t>
                      </a:r>
                      <a:r>
                        <a:rPr lang="en-US" sz="1600" kern="1200" cap="none" spc="0" dirty="0" err="1">
                          <a:solidFill>
                            <a:schemeClr val="dk1"/>
                          </a:solidFill>
                          <a:effectLst/>
                          <a:latin typeface="Livvic" pitchFamily="2" charset="0"/>
                          <a:ea typeface="+mn-ea"/>
                          <a:cs typeface="+mn-cs"/>
                        </a:rPr>
                        <a:t>en</a:t>
                      </a:r>
                      <a:r>
                        <a:rPr lang="en-US" sz="1600" kern="1200" cap="none" spc="0" dirty="0">
                          <a:solidFill>
                            <a:schemeClr val="dk1"/>
                          </a:solidFill>
                          <a:effectLst/>
                          <a:latin typeface="Livvic" pitchFamily="2" charset="0"/>
                          <a:ea typeface="+mn-ea"/>
                          <a:cs typeface="+mn-cs"/>
                        </a:rPr>
                        <a:t> footprint</a:t>
                      </a:r>
                      <a:endParaRPr lang="en-BE" sz="1600" cap="none" spc="0" dirty="0">
                        <a:solidFill>
                          <a:schemeClr val="tx1"/>
                        </a:solidFill>
                        <a:effectLst/>
                        <a:latin typeface="Livvic" pitchFamily="2" charset="0"/>
                      </a:endParaRPr>
                    </a:p>
                    <a:p>
                      <a:pPr marL="457200">
                        <a:lnSpc>
                          <a:spcPct val="107000"/>
                        </a:lnSpc>
                        <a:spcAft>
                          <a:spcPts val="800"/>
                        </a:spcAft>
                        <a:tabLst>
                          <a:tab pos="2257425" algn="l"/>
                        </a:tabLst>
                      </a:pPr>
                      <a:r>
                        <a:rPr lang="en-BE" sz="1600" cap="none" spc="0" dirty="0">
                          <a:solidFill>
                            <a:schemeClr val="tx1"/>
                          </a:solidFill>
                          <a:effectLst/>
                          <a:latin typeface="Livvic" pitchFamily="2" charset="0"/>
                        </a:rPr>
                        <a:t> </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w="12700" cmpd="sng">
                      <a:noFill/>
                    </a:lnT>
                    <a:lnB>
                      <a:noFill/>
                    </a:lnB>
                    <a:lnTlToBr w="12700" cmpd="sng">
                      <a:noFill/>
                      <a:prstDash val="solid"/>
                    </a:lnTlToBr>
                    <a:lnBlToTr w="12700" cmpd="sng">
                      <a:noFill/>
                      <a:prstDash val="solid"/>
                    </a:lnBlToTr>
                    <a:solidFill>
                      <a:schemeClr val="accent4">
                        <a:lumMod val="20000"/>
                        <a:lumOff val="80000"/>
                        <a:alpha val="20000"/>
                      </a:schemeClr>
                    </a:solidFill>
                  </a:tcPr>
                </a:tc>
                <a:extLst>
                  <a:ext uri="{0D108BD9-81ED-4DB2-BD59-A6C34878D82A}">
                    <a16:rowId xmlns:a16="http://schemas.microsoft.com/office/drawing/2014/main" val="1558615088"/>
                  </a:ext>
                </a:extLst>
              </a:tr>
              <a:tr h="1565388">
                <a:tc>
                  <a:txBody>
                    <a:bodyPr/>
                    <a:lstStyle/>
                    <a:p>
                      <a:pPr algn="ctr">
                        <a:lnSpc>
                          <a:spcPct val="107000"/>
                        </a:lnSpc>
                        <a:spcAft>
                          <a:spcPts val="800"/>
                        </a:spcAft>
                        <a:tabLst>
                          <a:tab pos="2257425" algn="l"/>
                        </a:tabLst>
                      </a:pPr>
                      <a:r>
                        <a:rPr lang="en-BE" sz="1600" b="1" cap="none" spc="0" dirty="0">
                          <a:solidFill>
                            <a:schemeClr val="tx1"/>
                          </a:solidFill>
                          <a:effectLst/>
                          <a:latin typeface="Livvic" pitchFamily="2" charset="0"/>
                        </a:rPr>
                        <a:t> </a:t>
                      </a:r>
                      <a:endParaRPr lang="en-US" sz="1600" b="1" cap="none" spc="0" dirty="0">
                        <a:solidFill>
                          <a:schemeClr val="tx1"/>
                        </a:solidFill>
                        <a:effectLst/>
                        <a:latin typeface="Livvic" pitchFamily="2" charset="0"/>
                      </a:endParaRPr>
                    </a:p>
                    <a:p>
                      <a:pPr algn="ctr">
                        <a:lnSpc>
                          <a:spcPct val="107000"/>
                        </a:lnSpc>
                        <a:spcAft>
                          <a:spcPts val="800"/>
                        </a:spcAft>
                        <a:tabLst>
                          <a:tab pos="2257425" algn="l"/>
                        </a:tabLst>
                      </a:pPr>
                      <a:r>
                        <a:rPr lang="en-BE" sz="1600" b="1" cap="none" spc="0" dirty="0">
                          <a:solidFill>
                            <a:schemeClr val="tx1"/>
                          </a:solidFill>
                          <a:effectLst/>
                          <a:latin typeface="Livvic" pitchFamily="2" charset="0"/>
                        </a:rPr>
                        <a:t> </a:t>
                      </a:r>
                      <a:r>
                        <a:rPr lang="en-US" sz="1600" b="1" cap="none" spc="0" dirty="0">
                          <a:solidFill>
                            <a:schemeClr val="tx1"/>
                          </a:solidFill>
                          <a:effectLst/>
                          <a:latin typeface="Livvic" pitchFamily="2" charset="0"/>
                        </a:rPr>
                        <a:t>MCU</a:t>
                      </a:r>
                      <a:endParaRPr lang="en-BE" sz="1600" b="1"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285750" lvl="0" indent="-285750">
                        <a:buFont typeface="Arial" panose="020B0604020202020204" pitchFamily="34" charset="0"/>
                        <a:buChar char="•"/>
                      </a:pPr>
                      <a:r>
                        <a:rPr lang="en-US" sz="1600" kern="1200" dirty="0" err="1">
                          <a:solidFill>
                            <a:schemeClr val="dk1"/>
                          </a:solidFill>
                          <a:effectLst/>
                          <a:latin typeface="Livvic" pitchFamily="2" charset="0"/>
                          <a:ea typeface="+mn-ea"/>
                          <a:cs typeface="+mn-cs"/>
                        </a:rPr>
                        <a:t>Eenvoud</a:t>
                      </a:r>
                      <a:endParaRPr lang="en-US" sz="1600" kern="1200" dirty="0">
                        <a:solidFill>
                          <a:schemeClr val="dk1"/>
                        </a:solidFill>
                        <a:effectLst/>
                        <a:latin typeface="Livvic" pitchFamily="2" charset="0"/>
                        <a:ea typeface="+mn-ea"/>
                        <a:cs typeface="+mn-cs"/>
                      </a:endParaRPr>
                    </a:p>
                    <a:p>
                      <a:pPr marL="285750" lvl="0" indent="-285750">
                        <a:buFont typeface="Arial" panose="020B0604020202020204" pitchFamily="34" charset="0"/>
                        <a:buChar char="•"/>
                      </a:pPr>
                      <a:r>
                        <a:rPr lang="en-US" sz="1600" kern="1200" cap="none" spc="0" dirty="0">
                          <a:solidFill>
                            <a:schemeClr val="dk1"/>
                          </a:solidFill>
                          <a:effectLst/>
                          <a:latin typeface="Livvic" pitchFamily="2" charset="0"/>
                          <a:ea typeface="+mn-ea"/>
                          <a:cs typeface="+mn-cs"/>
                        </a:rPr>
                        <a:t>Peripherals</a:t>
                      </a:r>
                    </a:p>
                    <a:p>
                      <a:pPr marL="285750" lvl="0" indent="-285750">
                        <a:buFont typeface="Arial" panose="020B0604020202020204" pitchFamily="34" charset="0"/>
                        <a:buChar char="•"/>
                      </a:pPr>
                      <a:r>
                        <a:rPr lang="en-US" sz="1600" cap="none" spc="0" dirty="0" err="1">
                          <a:solidFill>
                            <a:schemeClr val="tx1"/>
                          </a:solidFill>
                          <a:effectLst/>
                          <a:latin typeface="Livvic" pitchFamily="2" charset="0"/>
                          <a:ea typeface="Calibri" panose="020F0502020204030204" pitchFamily="34" charset="0"/>
                          <a:cs typeface="Times New Roman" panose="02020603050405020304" pitchFamily="18" charset="0"/>
                        </a:rPr>
                        <a:t>Prijs</a:t>
                      </a:r>
                      <a:endParaRPr lang="en-US"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p>
                      <a:pPr marL="285750" lvl="0" indent="-285750">
                        <a:buFont typeface="Arial" panose="020B0604020202020204" pitchFamily="34" charset="0"/>
                        <a:buChar char="•"/>
                      </a:pPr>
                      <a:r>
                        <a:rPr lang="en-US" sz="1600" cap="none" spc="0" dirty="0" err="1">
                          <a:solidFill>
                            <a:schemeClr val="tx1"/>
                          </a:solidFill>
                          <a:effectLst/>
                          <a:latin typeface="Livvic" pitchFamily="2" charset="0"/>
                          <a:ea typeface="Calibri" panose="020F0502020204030204" pitchFamily="34" charset="0"/>
                          <a:cs typeface="Times New Roman" panose="02020603050405020304" pitchFamily="18" charset="0"/>
                        </a:rPr>
                        <a:t>Verbruik</a:t>
                      </a:r>
                      <a:r>
                        <a:rPr lang="en-US" sz="1600" cap="none" spc="0" dirty="0">
                          <a:solidFill>
                            <a:schemeClr val="tx1"/>
                          </a:solidFill>
                          <a:effectLst/>
                          <a:latin typeface="Livvic" pitchFamily="2" charset="0"/>
                          <a:ea typeface="Calibri" panose="020F0502020204030204" pitchFamily="34" charset="0"/>
                          <a:cs typeface="Times New Roman" panose="02020603050405020304" pitchFamily="18" charset="0"/>
                        </a:rPr>
                        <a:t> </a:t>
                      </a:r>
                      <a:r>
                        <a:rPr lang="en-US" sz="1600" cap="none" spc="0" dirty="0" err="1">
                          <a:solidFill>
                            <a:schemeClr val="tx1"/>
                          </a:solidFill>
                          <a:effectLst/>
                          <a:latin typeface="Livvic" pitchFamily="2" charset="0"/>
                          <a:ea typeface="Calibri" panose="020F0502020204030204" pitchFamily="34" charset="0"/>
                          <a:cs typeface="Times New Roman" panose="02020603050405020304" pitchFamily="18" charset="0"/>
                        </a:rPr>
                        <a:t>en</a:t>
                      </a:r>
                      <a:r>
                        <a:rPr lang="en-US" sz="1600" cap="none" spc="0" dirty="0">
                          <a:solidFill>
                            <a:schemeClr val="tx1"/>
                          </a:solidFill>
                          <a:effectLst/>
                          <a:latin typeface="Livvic" pitchFamily="2" charset="0"/>
                          <a:ea typeface="Calibri" panose="020F0502020204030204" pitchFamily="34" charset="0"/>
                          <a:cs typeface="Times New Roman" panose="02020603050405020304" pitchFamily="18" charset="0"/>
                        </a:rPr>
                        <a:t> footprint</a:t>
                      </a: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marL="285750" lvl="0" indent="-285750" algn="l" defTabSz="914400" rtl="0" eaLnBrk="1" latinLnBrk="0" hangingPunct="1">
                        <a:lnSpc>
                          <a:spcPct val="107000"/>
                        </a:lnSpc>
                        <a:spcAft>
                          <a:spcPts val="800"/>
                        </a:spcAft>
                        <a:buFont typeface="Arial" panose="020B0604020202020204" pitchFamily="34" charset="0"/>
                        <a:buChar char="•"/>
                        <a:tabLst>
                          <a:tab pos="2257425" algn="l"/>
                        </a:tabLst>
                      </a:pPr>
                      <a:r>
                        <a:rPr lang="en-US" sz="1600" kern="1200" dirty="0" err="1">
                          <a:solidFill>
                            <a:schemeClr val="dk1"/>
                          </a:solidFill>
                          <a:effectLst/>
                          <a:latin typeface="Livvic" pitchFamily="2" charset="0"/>
                          <a:ea typeface="+mn-ea"/>
                          <a:cs typeface="+mn-cs"/>
                        </a:rPr>
                        <a:t>Flexibiliteit</a:t>
                      </a:r>
                      <a:endParaRPr lang="en-US" sz="1600" kern="1200" dirty="0">
                        <a:solidFill>
                          <a:schemeClr val="dk1"/>
                        </a:solidFill>
                        <a:effectLst/>
                        <a:latin typeface="Livvic" pitchFamily="2" charset="0"/>
                        <a:ea typeface="+mn-ea"/>
                        <a:cs typeface="+mn-cs"/>
                      </a:endParaRPr>
                    </a:p>
                    <a:p>
                      <a:pPr marL="285750" lvl="0" indent="-285750" algn="l" defTabSz="914400" rtl="0" eaLnBrk="1" latinLnBrk="0" hangingPunct="1">
                        <a:lnSpc>
                          <a:spcPct val="107000"/>
                        </a:lnSpc>
                        <a:spcAft>
                          <a:spcPts val="800"/>
                        </a:spcAft>
                        <a:buFont typeface="Arial" panose="020B0604020202020204" pitchFamily="34" charset="0"/>
                        <a:buChar char="•"/>
                        <a:tabLst>
                          <a:tab pos="2257425" algn="l"/>
                        </a:tabLst>
                      </a:pPr>
                      <a:r>
                        <a:rPr lang="en-US" sz="1600" kern="1200" dirty="0" err="1">
                          <a:solidFill>
                            <a:schemeClr val="dk1"/>
                          </a:solidFill>
                          <a:effectLst/>
                          <a:latin typeface="Livvic" pitchFamily="2" charset="0"/>
                          <a:ea typeface="+mn-ea"/>
                          <a:cs typeface="+mn-cs"/>
                        </a:rPr>
                        <a:t>Rekenkracht</a:t>
                      </a:r>
                      <a:endParaRPr lang="en-US" sz="1600" kern="1200" dirty="0">
                        <a:solidFill>
                          <a:schemeClr val="dk1"/>
                        </a:solidFill>
                        <a:effectLst/>
                        <a:latin typeface="Livvic" pitchFamily="2" charset="0"/>
                        <a:ea typeface="+mn-ea"/>
                        <a:cs typeface="+mn-cs"/>
                      </a:endParaRPr>
                    </a:p>
                    <a:p>
                      <a:pPr marL="285750" lvl="0" indent="-285750" algn="l" defTabSz="914400" rtl="0" eaLnBrk="1" latinLnBrk="0" hangingPunct="1">
                        <a:lnSpc>
                          <a:spcPct val="107000"/>
                        </a:lnSpc>
                        <a:spcAft>
                          <a:spcPts val="800"/>
                        </a:spcAft>
                        <a:buFont typeface="Arial" panose="020B0604020202020204" pitchFamily="34" charset="0"/>
                        <a:buChar char="•"/>
                        <a:tabLst>
                          <a:tab pos="2257425" algn="l"/>
                        </a:tabLst>
                      </a:pPr>
                      <a:r>
                        <a:rPr lang="en-US" sz="1600" kern="1200" dirty="0" err="1">
                          <a:solidFill>
                            <a:schemeClr val="dk1"/>
                          </a:solidFill>
                          <a:effectLst/>
                          <a:latin typeface="Livvic" pitchFamily="2" charset="0"/>
                          <a:ea typeface="+mn-ea"/>
                          <a:cs typeface="+mn-cs"/>
                        </a:rPr>
                        <a:t>Vaste</a:t>
                      </a:r>
                      <a:r>
                        <a:rPr lang="en-US" sz="1600" kern="1200" dirty="0">
                          <a:solidFill>
                            <a:schemeClr val="dk1"/>
                          </a:solidFill>
                          <a:effectLst/>
                          <a:latin typeface="Livvic" pitchFamily="2" charset="0"/>
                          <a:ea typeface="+mn-ea"/>
                          <a:cs typeface="+mn-cs"/>
                        </a:rPr>
                        <a:t> peripherals</a:t>
                      </a:r>
                      <a:endParaRPr lang="en-BE" sz="1600" kern="1200" dirty="0">
                        <a:solidFill>
                          <a:schemeClr val="dk1"/>
                        </a:solidFill>
                        <a:effectLst/>
                        <a:latin typeface="Livvic" pitchFamily="2" charset="0"/>
                        <a:ea typeface="+mn-ea"/>
                        <a:cs typeface="+mn-cs"/>
                      </a:endParaRPr>
                    </a:p>
                    <a:p>
                      <a:pPr marL="0" lvl="0" indent="0">
                        <a:lnSpc>
                          <a:spcPct val="107000"/>
                        </a:lnSpc>
                        <a:spcAft>
                          <a:spcPts val="800"/>
                        </a:spcAft>
                        <a:buFont typeface="Symbol" panose="05050102010706020507" pitchFamily="18" charset="2"/>
                        <a:buNone/>
                        <a:tabLst>
                          <a:tab pos="2257425" algn="l"/>
                        </a:tabLst>
                      </a:pPr>
                      <a:endParaRPr lang="en-BE" sz="1600" cap="none" spc="0" dirty="0">
                        <a:solidFill>
                          <a:schemeClr val="tx1"/>
                        </a:solidFill>
                        <a:effectLst/>
                        <a:latin typeface="Livvic" pitchFamily="2" charset="0"/>
                        <a:ea typeface="Calibri" panose="020F0502020204030204" pitchFamily="34" charset="0"/>
                        <a:cs typeface="Times New Roman" panose="02020603050405020304" pitchFamily="18" charset="0"/>
                      </a:endParaRPr>
                    </a:p>
                  </a:txBody>
                  <a:tcPr marL="70185" marR="75198" marT="20053" marB="150396">
                    <a:lnL>
                      <a:noFill/>
                    </a:lnL>
                    <a:lnR>
                      <a:noFill/>
                    </a:lnR>
                    <a:lnT>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86650287"/>
                  </a:ext>
                </a:extLst>
              </a:tr>
            </a:tbl>
          </a:graphicData>
        </a:graphic>
      </p:graphicFrame>
    </p:spTree>
    <p:extLst>
      <p:ext uri="{BB962C8B-B14F-4D97-AF65-F5344CB8AC3E}">
        <p14:creationId xmlns:p14="http://schemas.microsoft.com/office/powerpoint/2010/main" val="185712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5" name="Google Shape;545;p49"/>
          <p:cNvSpPr/>
          <p:nvPr/>
        </p:nvSpPr>
        <p:spPr>
          <a:xfrm>
            <a:off x="0" y="0"/>
            <a:ext cx="13296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49"/>
          <p:cNvSpPr/>
          <p:nvPr/>
        </p:nvSpPr>
        <p:spPr>
          <a:xfrm>
            <a:off x="760640" y="43684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8" name="Google Shape;548;p49"/>
          <p:cNvGrpSpPr/>
          <p:nvPr/>
        </p:nvGrpSpPr>
        <p:grpSpPr>
          <a:xfrm>
            <a:off x="1009920" y="869049"/>
            <a:ext cx="506574" cy="577802"/>
            <a:chOff x="4017435" y="1499912"/>
            <a:chExt cx="315092" cy="359397"/>
          </a:xfrm>
        </p:grpSpPr>
        <p:sp>
          <p:nvSpPr>
            <p:cNvPr id="549" name="Google Shape;549;p4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4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0" name="Google Shape;560;p49"/>
          <p:cNvSpPr txBox="1">
            <a:spLocks noGrp="1"/>
          </p:cNvSpPr>
          <p:nvPr>
            <p:ph type="ctrTitle" idx="2"/>
          </p:nvPr>
        </p:nvSpPr>
        <p:spPr>
          <a:xfrm>
            <a:off x="1619704" y="122392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CHOICE?</a:t>
            </a:r>
            <a:endParaRPr dirty="0">
              <a:solidFill>
                <a:schemeClr val="lt1"/>
              </a:solidFill>
            </a:endParaRPr>
          </a:p>
        </p:txBody>
      </p:sp>
      <p:sp>
        <p:nvSpPr>
          <p:cNvPr id="5" name="Subtitle 4">
            <a:extLst>
              <a:ext uri="{FF2B5EF4-FFF2-40B4-BE49-F238E27FC236}">
                <a16:creationId xmlns:a16="http://schemas.microsoft.com/office/drawing/2014/main" id="{A6217B00-589D-83A3-E3F7-ED08ACB9DB78}"/>
              </a:ext>
            </a:extLst>
          </p:cNvPr>
          <p:cNvSpPr>
            <a:spLocks noGrp="1"/>
          </p:cNvSpPr>
          <p:nvPr>
            <p:ph type="subTitle" idx="3"/>
          </p:nvPr>
        </p:nvSpPr>
        <p:spPr>
          <a:xfrm>
            <a:off x="1329600" y="1704315"/>
            <a:ext cx="7627507" cy="3002340"/>
          </a:xfrm>
        </p:spPr>
        <p:txBody>
          <a:bodyPr/>
          <a:lstStyle/>
          <a:p>
            <a:pPr algn="l">
              <a:lnSpc>
                <a:spcPct val="150000"/>
              </a:lnSpc>
            </a:pPr>
            <a:r>
              <a:rPr lang="fr-FR" sz="1600" dirty="0">
                <a:latin typeface="Livvic" pitchFamily="2" charset="0"/>
              </a:rPr>
              <a:t>Auto </a:t>
            </a:r>
            <a:r>
              <a:rPr lang="fr-FR" sz="1600" dirty="0" err="1">
                <a:latin typeface="Livvic" pitchFamily="2" charset="0"/>
              </a:rPr>
              <a:t>detectie</a:t>
            </a:r>
            <a:r>
              <a:rPr lang="fr-FR" sz="1600" dirty="0">
                <a:latin typeface="Livvic" pitchFamily="2" charset="0"/>
              </a:rPr>
              <a:t> =&gt; FPGA</a:t>
            </a:r>
          </a:p>
          <a:p>
            <a:pPr lvl="1" algn="l">
              <a:lnSpc>
                <a:spcPct val="150000"/>
              </a:lnSpc>
            </a:pPr>
            <a:r>
              <a:rPr lang="fr-FR" sz="1600" dirty="0" err="1">
                <a:latin typeface="Livvic" pitchFamily="2" charset="0"/>
              </a:rPr>
              <a:t>Beamforming</a:t>
            </a:r>
            <a:r>
              <a:rPr lang="fr-FR" sz="1600" dirty="0">
                <a:latin typeface="Livvic" pitchFamily="2" charset="0"/>
              </a:rPr>
              <a:t>: </a:t>
            </a:r>
            <a:r>
              <a:rPr lang="fr-FR" sz="1600" dirty="0" err="1">
                <a:latin typeface="Livvic" pitchFamily="2" charset="0"/>
              </a:rPr>
              <a:t>beide</a:t>
            </a:r>
            <a:r>
              <a:rPr lang="fr-FR" sz="1600" dirty="0">
                <a:latin typeface="Livvic" pitchFamily="2" charset="0"/>
              </a:rPr>
              <a:t> </a:t>
            </a:r>
            <a:r>
              <a:rPr lang="fr-FR" sz="1600" dirty="0" err="1">
                <a:latin typeface="Livvic" pitchFamily="2" charset="0"/>
              </a:rPr>
              <a:t>mogelijk</a:t>
            </a:r>
            <a:r>
              <a:rPr lang="fr-FR" sz="1600" dirty="0">
                <a:latin typeface="Livvic" pitchFamily="2" charset="0"/>
              </a:rPr>
              <a:t> maar </a:t>
            </a:r>
            <a:r>
              <a:rPr lang="fr-FR" sz="1600" dirty="0" err="1">
                <a:latin typeface="Livvic" pitchFamily="2" charset="0"/>
              </a:rPr>
              <a:t>voor</a:t>
            </a:r>
            <a:r>
              <a:rPr lang="fr-FR" sz="1600" dirty="0">
                <a:latin typeface="Livvic" pitchFamily="2" charset="0"/>
              </a:rPr>
              <a:t> real time </a:t>
            </a:r>
            <a:r>
              <a:rPr lang="fr-FR" sz="1600" dirty="0" err="1">
                <a:latin typeface="Livvic" pitchFamily="2" charset="0"/>
              </a:rPr>
              <a:t>processing</a:t>
            </a:r>
            <a:r>
              <a:rPr lang="fr-FR" sz="1600" dirty="0">
                <a:latin typeface="Livvic" pitchFamily="2" charset="0"/>
              </a:rPr>
              <a:t> =&gt; FPGA</a:t>
            </a:r>
          </a:p>
          <a:p>
            <a:pPr lvl="1" algn="l">
              <a:lnSpc>
                <a:spcPct val="150000"/>
              </a:lnSpc>
            </a:pPr>
            <a:r>
              <a:rPr lang="fr-FR" sz="1600" dirty="0">
                <a:latin typeface="Livvic" pitchFamily="2" charset="0"/>
              </a:rPr>
              <a:t>Cross-</a:t>
            </a:r>
            <a:r>
              <a:rPr lang="fr-FR" sz="1600" dirty="0" err="1">
                <a:latin typeface="Livvic" pitchFamily="2" charset="0"/>
              </a:rPr>
              <a:t>correlation</a:t>
            </a:r>
            <a:r>
              <a:rPr lang="fr-FR" sz="1600" dirty="0">
                <a:latin typeface="Livvic" pitchFamily="2" charset="0"/>
              </a:rPr>
              <a:t>: </a:t>
            </a:r>
            <a:r>
              <a:rPr lang="fr-FR" sz="1600" dirty="0" err="1">
                <a:latin typeface="Livvic" pitchFamily="2" charset="0"/>
              </a:rPr>
              <a:t>beide</a:t>
            </a:r>
            <a:r>
              <a:rPr lang="fr-FR" sz="1600" dirty="0">
                <a:latin typeface="Livvic" pitchFamily="2" charset="0"/>
              </a:rPr>
              <a:t> </a:t>
            </a:r>
            <a:r>
              <a:rPr lang="fr-FR" sz="1600" dirty="0" err="1">
                <a:latin typeface="Livvic" pitchFamily="2" charset="0"/>
              </a:rPr>
              <a:t>mogelijk</a:t>
            </a:r>
            <a:r>
              <a:rPr lang="fr-FR" sz="1600" dirty="0">
                <a:latin typeface="Livvic" pitchFamily="2" charset="0"/>
              </a:rPr>
              <a:t> maar </a:t>
            </a:r>
            <a:r>
              <a:rPr lang="fr-FR" sz="1600" dirty="0" err="1">
                <a:latin typeface="Livvic" pitchFamily="2" charset="0"/>
              </a:rPr>
              <a:t>voor</a:t>
            </a:r>
            <a:r>
              <a:rPr lang="fr-FR" sz="1600" dirty="0">
                <a:latin typeface="Livvic" pitchFamily="2" charset="0"/>
              </a:rPr>
              <a:t> real time </a:t>
            </a:r>
            <a:r>
              <a:rPr lang="fr-FR" sz="1600" dirty="0" err="1">
                <a:latin typeface="Livvic" pitchFamily="2" charset="0"/>
              </a:rPr>
              <a:t>processing</a:t>
            </a:r>
            <a:r>
              <a:rPr lang="fr-FR" sz="1600" dirty="0">
                <a:latin typeface="Livvic" pitchFamily="2" charset="0"/>
              </a:rPr>
              <a:t> =&gt; FPGA </a:t>
            </a:r>
          </a:p>
          <a:p>
            <a:pPr algn="l">
              <a:lnSpc>
                <a:spcPct val="150000"/>
              </a:lnSpc>
            </a:pPr>
            <a:r>
              <a:rPr lang="fr-FR" sz="1600" dirty="0" err="1">
                <a:latin typeface="Livvic" pitchFamily="2" charset="0"/>
              </a:rPr>
              <a:t>Flexibiliteit</a:t>
            </a:r>
            <a:r>
              <a:rPr lang="fr-FR" sz="1600" dirty="0">
                <a:latin typeface="Livvic" pitchFamily="2" charset="0"/>
              </a:rPr>
              <a:t> =&gt; FPGA</a:t>
            </a:r>
          </a:p>
          <a:p>
            <a:pPr algn="l">
              <a:lnSpc>
                <a:spcPct val="150000"/>
              </a:lnSpc>
            </a:pPr>
            <a:r>
              <a:rPr lang="fr-FR" sz="1600" dirty="0" err="1">
                <a:latin typeface="Livvic" pitchFamily="2" charset="0"/>
              </a:rPr>
              <a:t>Eenvoud</a:t>
            </a:r>
            <a:r>
              <a:rPr lang="fr-FR" sz="1600" dirty="0">
                <a:latin typeface="Livvic" pitchFamily="2" charset="0"/>
              </a:rPr>
              <a:t> =&gt; µC</a:t>
            </a:r>
          </a:p>
          <a:p>
            <a:pPr algn="l">
              <a:lnSpc>
                <a:spcPct val="150000"/>
              </a:lnSpc>
            </a:pPr>
            <a:r>
              <a:rPr lang="fr-FR" sz="1600" dirty="0" err="1">
                <a:latin typeface="Livvic" pitchFamily="2" charset="0"/>
              </a:rPr>
              <a:t>Verbruik</a:t>
            </a:r>
            <a:r>
              <a:rPr lang="fr-FR" sz="1600" dirty="0">
                <a:latin typeface="Livvic" pitchFamily="2" charset="0"/>
              </a:rPr>
              <a:t> en </a:t>
            </a:r>
            <a:r>
              <a:rPr lang="fr-FR" sz="1600" dirty="0" err="1">
                <a:latin typeface="Livvic" pitchFamily="2" charset="0"/>
              </a:rPr>
              <a:t>grootte</a:t>
            </a:r>
            <a:r>
              <a:rPr lang="fr-FR" sz="1600" dirty="0">
                <a:latin typeface="Livvic" pitchFamily="2" charset="0"/>
              </a:rPr>
              <a:t> : </a:t>
            </a:r>
            <a:r>
              <a:rPr lang="fr-FR" sz="1600" dirty="0" err="1">
                <a:latin typeface="Livvic" pitchFamily="2" charset="0"/>
              </a:rPr>
              <a:t>batterij</a:t>
            </a:r>
            <a:r>
              <a:rPr lang="fr-FR" sz="1600" dirty="0">
                <a:latin typeface="Livvic" pitchFamily="2" charset="0"/>
              </a:rPr>
              <a:t> </a:t>
            </a:r>
            <a:r>
              <a:rPr lang="fr-FR" sz="1600" dirty="0" err="1">
                <a:latin typeface="Livvic" pitchFamily="2" charset="0"/>
              </a:rPr>
              <a:t>moet</a:t>
            </a:r>
            <a:r>
              <a:rPr lang="fr-FR" sz="1600" dirty="0">
                <a:latin typeface="Livvic" pitchFamily="2" charset="0"/>
              </a:rPr>
              <a:t> </a:t>
            </a:r>
            <a:r>
              <a:rPr lang="fr-FR" sz="1600" dirty="0" err="1">
                <a:latin typeface="Livvic" pitchFamily="2" charset="0"/>
              </a:rPr>
              <a:t>zolang</a:t>
            </a:r>
            <a:r>
              <a:rPr lang="fr-FR" sz="1600" dirty="0">
                <a:latin typeface="Livvic" pitchFamily="2" charset="0"/>
              </a:rPr>
              <a:t> </a:t>
            </a:r>
            <a:r>
              <a:rPr lang="fr-FR" sz="1600" dirty="0" err="1">
                <a:latin typeface="Livvic" pitchFamily="2" charset="0"/>
              </a:rPr>
              <a:t>mogelijk</a:t>
            </a:r>
            <a:r>
              <a:rPr lang="fr-FR" sz="1600" dirty="0">
                <a:latin typeface="Livvic" pitchFamily="2" charset="0"/>
              </a:rPr>
              <a:t> </a:t>
            </a:r>
            <a:r>
              <a:rPr lang="fr-FR" sz="1600" dirty="0" err="1">
                <a:latin typeface="Livvic" pitchFamily="2" charset="0"/>
              </a:rPr>
              <a:t>meegaan</a:t>
            </a:r>
            <a:r>
              <a:rPr lang="fr-FR" sz="1600" dirty="0">
                <a:latin typeface="Livvic" pitchFamily="2" charset="0"/>
              </a:rPr>
              <a:t> =&gt; µC</a:t>
            </a:r>
          </a:p>
          <a:p>
            <a:pPr algn="l">
              <a:lnSpc>
                <a:spcPct val="150000"/>
              </a:lnSpc>
            </a:pPr>
            <a:r>
              <a:rPr lang="fr-FR" sz="1600" dirty="0" err="1">
                <a:latin typeface="Livvic" pitchFamily="2" charset="0"/>
              </a:rPr>
              <a:t>Kost</a:t>
            </a:r>
            <a:r>
              <a:rPr lang="fr-FR" sz="1600" dirty="0">
                <a:latin typeface="Livvic" pitchFamily="2" charset="0"/>
              </a:rPr>
              <a:t> =&gt; µC </a:t>
            </a:r>
            <a:endParaRPr lang="nl-BE" sz="1600" dirty="0">
              <a:latin typeface="Livvic"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8E7E1E81-EFE0-771F-788F-FE0D687C8AE2}"/>
              </a:ext>
            </a:extLst>
          </p:cNvPr>
          <p:cNvPicPr>
            <a:picLocks noChangeAspect="1"/>
          </p:cNvPicPr>
          <p:nvPr/>
        </p:nvPicPr>
        <p:blipFill>
          <a:blip r:embed="rId2"/>
          <a:stretch>
            <a:fillRect/>
          </a:stretch>
        </p:blipFill>
        <p:spPr>
          <a:xfrm>
            <a:off x="0" y="960763"/>
            <a:ext cx="9144000" cy="3221973"/>
          </a:xfrm>
          <a:prstGeom prst="rect">
            <a:avLst/>
          </a:prstGeom>
        </p:spPr>
      </p:pic>
    </p:spTree>
    <p:extLst>
      <p:ext uri="{BB962C8B-B14F-4D97-AF65-F5344CB8AC3E}">
        <p14:creationId xmlns:p14="http://schemas.microsoft.com/office/powerpoint/2010/main" val="68570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E6DB1DB-3E3A-3A38-9694-DF24C8280CB9}"/>
              </a:ext>
            </a:extLst>
          </p:cNvPr>
          <p:cNvPicPr>
            <a:picLocks noChangeAspect="1"/>
          </p:cNvPicPr>
          <p:nvPr/>
        </p:nvPicPr>
        <p:blipFill>
          <a:blip r:embed="rId2"/>
          <a:stretch>
            <a:fillRect/>
          </a:stretch>
        </p:blipFill>
        <p:spPr>
          <a:xfrm>
            <a:off x="0" y="987393"/>
            <a:ext cx="9144000" cy="3168713"/>
          </a:xfrm>
          <a:prstGeom prst="rect">
            <a:avLst/>
          </a:prstGeom>
        </p:spPr>
      </p:pic>
    </p:spTree>
    <p:extLst>
      <p:ext uri="{BB962C8B-B14F-4D97-AF65-F5344CB8AC3E}">
        <p14:creationId xmlns:p14="http://schemas.microsoft.com/office/powerpoint/2010/main" val="2172055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16F3E56-43F2-C882-5E48-FF3C61EE6BD7}"/>
              </a:ext>
            </a:extLst>
          </p:cNvPr>
          <p:cNvPicPr>
            <a:picLocks noChangeAspect="1"/>
          </p:cNvPicPr>
          <p:nvPr/>
        </p:nvPicPr>
        <p:blipFill>
          <a:blip r:embed="rId2"/>
          <a:stretch>
            <a:fillRect/>
          </a:stretch>
        </p:blipFill>
        <p:spPr>
          <a:xfrm>
            <a:off x="0" y="1005805"/>
            <a:ext cx="9144000" cy="3131890"/>
          </a:xfrm>
          <a:prstGeom prst="rect">
            <a:avLst/>
          </a:prstGeom>
        </p:spPr>
      </p:pic>
    </p:spTree>
    <p:extLst>
      <p:ext uri="{BB962C8B-B14F-4D97-AF65-F5344CB8AC3E}">
        <p14:creationId xmlns:p14="http://schemas.microsoft.com/office/powerpoint/2010/main" val="2186599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6423C22C-ED1F-8075-63FC-534B791454E3}"/>
              </a:ext>
            </a:extLst>
          </p:cNvPr>
          <p:cNvPicPr>
            <a:picLocks noChangeAspect="1"/>
          </p:cNvPicPr>
          <p:nvPr/>
        </p:nvPicPr>
        <p:blipFill>
          <a:blip r:embed="rId2"/>
          <a:stretch>
            <a:fillRect/>
          </a:stretch>
        </p:blipFill>
        <p:spPr>
          <a:xfrm>
            <a:off x="0" y="1010236"/>
            <a:ext cx="9144000" cy="3123028"/>
          </a:xfrm>
          <a:prstGeom prst="rect">
            <a:avLst/>
          </a:prstGeom>
        </p:spPr>
      </p:pic>
    </p:spTree>
    <p:extLst>
      <p:ext uri="{BB962C8B-B14F-4D97-AF65-F5344CB8AC3E}">
        <p14:creationId xmlns:p14="http://schemas.microsoft.com/office/powerpoint/2010/main" val="9462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4098" name="Picture 2" descr="Bike Fall Meme Generator - Imgflip">
            <a:extLst>
              <a:ext uri="{FF2B5EF4-FFF2-40B4-BE49-F238E27FC236}">
                <a16:creationId xmlns:a16="http://schemas.microsoft.com/office/drawing/2014/main" id="{62181813-7340-FDF5-04BE-6C53103F92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4853" l="5800" r="90000">
                        <a14:foregroundMark x1="15000" y1="19412" x2="15000" y2="19412"/>
                        <a14:foregroundMark x1="68400" y1="19118" x2="68400" y2="19118"/>
                        <a14:foregroundMark x1="67200" y1="11324" x2="67200" y2="11324"/>
                        <a14:foregroundMark x1="20200" y1="32353" x2="20200" y2="32353"/>
                        <a14:foregroundMark x1="34000" y1="11029" x2="34000" y2="11029"/>
                        <a14:foregroundMark x1="36000" y1="7647" x2="36000" y2="7353"/>
                        <a14:foregroundMark x1="36000" y1="6618" x2="36000" y2="6618"/>
                        <a14:foregroundMark x1="21000" y1="7647" x2="46600" y2="7059"/>
                        <a14:foregroundMark x1="46600" y1="7059" x2="46400" y2="8235"/>
                        <a14:foregroundMark x1="14600" y1="9706" x2="49200" y2="8088"/>
                        <a14:foregroundMark x1="49200" y1="8088" x2="63200" y2="8824"/>
                        <a14:foregroundMark x1="61600" y1="9559" x2="79200" y2="9412"/>
                        <a14:foregroundMark x1="79200" y1="9412" x2="79200" y2="9412"/>
                        <a14:foregroundMark x1="16800" y1="31765" x2="47200" y2="34559"/>
                        <a14:foregroundMark x1="60600" y1="29412" x2="67800" y2="35588"/>
                        <a14:foregroundMark x1="46000" y1="34706" x2="64600" y2="34265"/>
                        <a14:foregroundMark x1="64600" y1="34265" x2="81600" y2="34559"/>
                        <a14:foregroundMark x1="21583" y1="38676" x2="30600" y2="56618"/>
                        <a14:foregroundMark x1="21509" y1="38529" x2="21583" y2="38676"/>
                        <a14:foregroundMark x1="21435" y1="38382" x2="21509" y2="38529"/>
                        <a14:foregroundMark x1="21361" y1="38235" x2="21435" y2="38382"/>
                        <a14:foregroundMark x1="21287" y1="38088" x2="21361" y2="38235"/>
                        <a14:foregroundMark x1="21213" y1="37941" x2="21287" y2="38088"/>
                        <a14:foregroundMark x1="20400" y1="36324" x2="21213" y2="37941"/>
                        <a14:foregroundMark x1="27564" y1="38088" x2="26600" y2="32206"/>
                        <a14:foregroundMark x1="27612" y1="38382" x2="27564" y2="38088"/>
                        <a14:foregroundMark x1="27660" y1="38676" x2="27636" y2="38529"/>
                        <a14:foregroundMark x1="30600" y1="56618" x2="27660" y2="38676"/>
                        <a14:foregroundMark x1="26600" y1="32206" x2="35200" y2="32647"/>
                        <a14:foregroundMark x1="9800" y1="50735" x2="20800" y2="58529"/>
                        <a14:foregroundMark x1="20800" y1="58529" x2="55400" y2="63824"/>
                        <a14:foregroundMark x1="55400" y1="63824" x2="74600" y2="63824"/>
                        <a14:foregroundMark x1="17000" y1="79559" x2="31000" y2="84559"/>
                        <a14:foregroundMark x1="31000" y1="84559" x2="61400" y2="88235"/>
                        <a14:foregroundMark x1="61400" y1="88235" x2="66000" y2="87647"/>
                        <a14:foregroundMark x1="36400" y1="94853" x2="79000" y2="91029"/>
                        <a14:foregroundMark x1="83600" y1="90000" x2="82400" y2="72059"/>
                        <a14:foregroundMark x1="79400" y1="78088" x2="27200" y2="72206"/>
                        <a14:foregroundMark x1="60600" y1="42941" x2="72600" y2="46471"/>
                        <a14:foregroundMark x1="47200" y1="50441" x2="61800" y2="39706"/>
                        <a14:foregroundMark x1="65600" y1="26029" x2="67400" y2="17647"/>
                        <a14:foregroundMark x1="69200" y1="12059" x2="74800" y2="9853"/>
                        <a14:foregroundMark x1="75800" y1="9265" x2="87200" y2="13824"/>
                        <a14:foregroundMark x1="87200" y1="13824" x2="87400" y2="14118"/>
                        <a14:foregroundMark x1="86000" y1="10735" x2="86400" y2="8088"/>
                        <a14:foregroundMark x1="88200" y1="11912" x2="89000" y2="5294"/>
                        <a14:foregroundMark x1="21400" y1="7647" x2="9600" y2="6324"/>
                        <a14:foregroundMark x1="30800" y1="12353" x2="41400" y2="24853"/>
                        <a14:foregroundMark x1="6000" y1="11324" x2="6000" y2="11324"/>
                        <a14:foregroundMark x1="5800" y1="11618" x2="5800" y2="11618"/>
                        <a14:foregroundMark x1="5800" y1="11765" x2="5800" y2="11765"/>
                        <a14:backgroundMark x1="25800" y1="38382" x2="25800" y2="38382"/>
                        <a14:backgroundMark x1="27600" y1="38529" x2="27600" y2="38529"/>
                        <a14:backgroundMark x1="27400" y1="38971" x2="27600" y2="38676"/>
                        <a14:backgroundMark x1="27600" y1="38382" x2="27600" y2="38382"/>
                        <a14:backgroundMark x1="20800" y1="38088" x2="20800" y2="38088"/>
                        <a14:backgroundMark x1="19000" y1="38529" x2="19000" y2="38529"/>
                        <a14:backgroundMark x1="17600" y1="38529" x2="17600" y2="38529"/>
                        <a14:backgroundMark x1="17400" y1="38529" x2="16800" y2="38529"/>
                        <a14:backgroundMark x1="14000" y1="38676" x2="14000" y2="38676"/>
                        <a14:backgroundMark x1="12800" y1="38676" x2="12800" y2="38676"/>
                        <a14:backgroundMark x1="12600" y1="38676" x2="12600" y2="38676"/>
                        <a14:backgroundMark x1="21000" y1="37941" x2="21000" y2="37941"/>
                        <a14:backgroundMark x1="21200" y1="38235" x2="21200" y2="38235"/>
                        <a14:backgroundMark x1="21200" y1="38235" x2="21200" y2="38235"/>
                        <a14:backgroundMark x1="21800" y1="38235" x2="21800" y2="38235"/>
                        <a14:backgroundMark x1="21800" y1="38676" x2="21800" y2="38676"/>
                        <a14:backgroundMark x1="21800" y1="38676" x2="21800" y2="38676"/>
                        <a14:backgroundMark x1="21000" y1="38382" x2="21000" y2="38382"/>
                        <a14:backgroundMark x1="21200" y1="38382" x2="21200" y2="38382"/>
                        <a14:backgroundMark x1="21400" y1="38529" x2="21400" y2="38529"/>
                        <a14:backgroundMark x1="28000" y1="38676" x2="28000" y2="38676"/>
                        <a14:backgroundMark x1="27400" y1="38382" x2="27400" y2="38382"/>
                        <a14:backgroundMark x1="28000" y1="38382" x2="28000" y2="38382"/>
                        <a14:backgroundMark x1="27400" y1="38088" x2="27400" y2="38088"/>
                        <a14:backgroundMark x1="5200" y1="11912" x2="5200" y2="11912"/>
                        <a14:backgroundMark x1="5400" y1="11471" x2="5400" y2="11471"/>
                        <a14:backgroundMark x1="5000" y1="10882" x2="5000" y2="10882"/>
                        <a14:backgroundMark x1="5000" y1="10441" x2="5000" y2="10441"/>
                        <a14:backgroundMark x1="5000" y1="10147" x2="5000" y2="10147"/>
                        <a14:backgroundMark x1="5000" y1="9706" x2="5000" y2="9706"/>
                        <a14:backgroundMark x1="5000" y1="9265" x2="5000" y2="9265"/>
                        <a14:backgroundMark x1="5000" y1="8971" x2="5000" y2="8971"/>
                      </a14:backgroundRemoval>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548976" y="-1"/>
            <a:ext cx="3781425" cy="5143500"/>
          </a:xfrm>
          <a:prstGeom prst="rect">
            <a:avLst/>
          </a:prstGeom>
          <a:noFill/>
          <a:extLst>
            <a:ext uri="{909E8E84-426E-40DD-AFC4-6F175D3DCCD1}">
              <a14:hiddenFill xmlns:a14="http://schemas.microsoft.com/office/drawing/2010/main">
                <a:solidFill>
                  <a:srgbClr val="FFFFFF"/>
                </a:solidFill>
              </a14:hiddenFill>
            </a:ext>
          </a:extLst>
        </p:spPr>
      </p:pic>
      <p:sp>
        <p:nvSpPr>
          <p:cNvPr id="168" name="Google Shape;168;p29"/>
          <p:cNvSpPr txBox="1">
            <a:spLocks noGrp="1"/>
          </p:cNvSpPr>
          <p:nvPr>
            <p:ph type="subTitle" idx="1"/>
          </p:nvPr>
        </p:nvSpPr>
        <p:spPr>
          <a:xfrm flipH="1">
            <a:off x="1508095" y="2154225"/>
            <a:ext cx="2662280"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The struggles of commuting by bicycle.</a:t>
            </a:r>
            <a:endParaRPr dirty="0"/>
          </a:p>
          <a:p>
            <a:pPr marL="0" lvl="0" indent="0" algn="r" rtl="0">
              <a:spcBef>
                <a:spcPts val="0"/>
              </a:spcBef>
              <a:spcAft>
                <a:spcPts val="0"/>
              </a:spcAft>
              <a:buNone/>
            </a:pPr>
            <a:endParaRPr dirty="0"/>
          </a:p>
        </p:txBody>
      </p:sp>
      <p:sp>
        <p:nvSpPr>
          <p:cNvPr id="169" name="Google Shape;169;p29"/>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PROBLEM</a:t>
            </a:r>
            <a:endParaRPr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00" name="Picture 4" descr="Single continuous line drawing of young cycle rider show freestyle stand on  a bicycle. Extreme risky trick. One line draw design vector illustration  for freestyle 1922237 Vector Art at Vecteezy">
            <a:extLst>
              <a:ext uri="{FF2B5EF4-FFF2-40B4-BE49-F238E27FC236}">
                <a16:creationId xmlns:a16="http://schemas.microsoft.com/office/drawing/2014/main" id="{AC12D82E-938A-52F3-72AF-F8FFCB291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207192"/>
            <a:ext cx="1278274" cy="8967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52;p40">
            <a:extLst>
              <a:ext uri="{FF2B5EF4-FFF2-40B4-BE49-F238E27FC236}">
                <a16:creationId xmlns:a16="http://schemas.microsoft.com/office/drawing/2014/main" id="{D3E6AEEB-2E6D-B618-2C83-18440B9958E5}"/>
              </a:ext>
            </a:extLst>
          </p:cNvPr>
          <p:cNvSpPr/>
          <p:nvPr/>
        </p:nvSpPr>
        <p:spPr>
          <a:xfrm>
            <a:off x="7372750" y="2806065"/>
            <a:ext cx="1068326" cy="297815"/>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latin typeface="Livvic" pitchFamily="2" charset="0"/>
              </a:rPr>
              <a:t>BRUSSELS</a:t>
            </a:r>
            <a:endParaRPr b="1" dirty="0">
              <a:solidFill>
                <a:schemeClr val="bg1"/>
              </a:solidFill>
              <a:latin typeface="Livvic"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CC36A2A2-A8E3-8CBB-BAC5-3054392D9075}"/>
              </a:ext>
            </a:extLst>
          </p:cNvPr>
          <p:cNvPicPr>
            <a:picLocks noChangeAspect="1"/>
          </p:cNvPicPr>
          <p:nvPr/>
        </p:nvPicPr>
        <p:blipFill>
          <a:blip r:embed="rId2"/>
          <a:stretch>
            <a:fillRect/>
          </a:stretch>
        </p:blipFill>
        <p:spPr>
          <a:xfrm>
            <a:off x="0" y="979683"/>
            <a:ext cx="9144000" cy="3184134"/>
          </a:xfrm>
          <a:prstGeom prst="rect">
            <a:avLst/>
          </a:prstGeom>
        </p:spPr>
      </p:pic>
    </p:spTree>
    <p:extLst>
      <p:ext uri="{BB962C8B-B14F-4D97-AF65-F5344CB8AC3E}">
        <p14:creationId xmlns:p14="http://schemas.microsoft.com/office/powerpoint/2010/main" val="342790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C96B882F-67BE-49A4-97C7-F99C52E4C2F8}"/>
              </a:ext>
            </a:extLst>
          </p:cNvPr>
          <p:cNvPicPr>
            <a:picLocks noChangeAspect="1"/>
          </p:cNvPicPr>
          <p:nvPr/>
        </p:nvPicPr>
        <p:blipFill>
          <a:blip r:embed="rId2"/>
          <a:stretch>
            <a:fillRect/>
          </a:stretch>
        </p:blipFill>
        <p:spPr>
          <a:xfrm>
            <a:off x="0" y="965940"/>
            <a:ext cx="9144000" cy="3211620"/>
          </a:xfrm>
          <a:prstGeom prst="rect">
            <a:avLst/>
          </a:prstGeom>
        </p:spPr>
      </p:pic>
    </p:spTree>
    <p:extLst>
      <p:ext uri="{BB962C8B-B14F-4D97-AF65-F5344CB8AC3E}">
        <p14:creationId xmlns:p14="http://schemas.microsoft.com/office/powerpoint/2010/main" val="277901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44F7DA94-0674-B28E-239F-AAF59DD648B8}"/>
              </a:ext>
            </a:extLst>
          </p:cNvPr>
          <p:cNvPicPr>
            <a:picLocks noChangeAspect="1"/>
          </p:cNvPicPr>
          <p:nvPr/>
        </p:nvPicPr>
        <p:blipFill>
          <a:blip r:embed="rId2"/>
          <a:stretch>
            <a:fillRect/>
          </a:stretch>
        </p:blipFill>
        <p:spPr>
          <a:xfrm>
            <a:off x="0" y="967539"/>
            <a:ext cx="9144000" cy="3208421"/>
          </a:xfrm>
          <a:prstGeom prst="rect">
            <a:avLst/>
          </a:prstGeom>
        </p:spPr>
      </p:pic>
    </p:spTree>
    <p:extLst>
      <p:ext uri="{BB962C8B-B14F-4D97-AF65-F5344CB8AC3E}">
        <p14:creationId xmlns:p14="http://schemas.microsoft.com/office/powerpoint/2010/main" val="575523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A5F9D906-CD08-49FB-4057-71685F2B26A1}"/>
              </a:ext>
            </a:extLst>
          </p:cNvPr>
          <p:cNvPicPr>
            <a:picLocks noChangeAspect="1"/>
          </p:cNvPicPr>
          <p:nvPr/>
        </p:nvPicPr>
        <p:blipFill>
          <a:blip r:embed="rId2"/>
          <a:stretch>
            <a:fillRect/>
          </a:stretch>
        </p:blipFill>
        <p:spPr>
          <a:xfrm>
            <a:off x="0" y="984250"/>
            <a:ext cx="9144000" cy="3175000"/>
          </a:xfrm>
          <a:prstGeom prst="rect">
            <a:avLst/>
          </a:prstGeom>
        </p:spPr>
      </p:pic>
    </p:spTree>
    <p:extLst>
      <p:ext uri="{BB962C8B-B14F-4D97-AF65-F5344CB8AC3E}">
        <p14:creationId xmlns:p14="http://schemas.microsoft.com/office/powerpoint/2010/main" val="2295259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752C1E29-8C51-C405-0820-BF43D8F7EEC4}"/>
              </a:ext>
            </a:extLst>
          </p:cNvPr>
          <p:cNvPicPr>
            <a:picLocks noChangeAspect="1"/>
          </p:cNvPicPr>
          <p:nvPr/>
        </p:nvPicPr>
        <p:blipFill>
          <a:blip r:embed="rId2"/>
          <a:stretch>
            <a:fillRect/>
          </a:stretch>
        </p:blipFill>
        <p:spPr>
          <a:xfrm>
            <a:off x="0" y="1001216"/>
            <a:ext cx="9144000" cy="3141068"/>
          </a:xfrm>
          <a:prstGeom prst="rect">
            <a:avLst/>
          </a:prstGeom>
        </p:spPr>
      </p:pic>
    </p:spTree>
    <p:extLst>
      <p:ext uri="{BB962C8B-B14F-4D97-AF65-F5344CB8AC3E}">
        <p14:creationId xmlns:p14="http://schemas.microsoft.com/office/powerpoint/2010/main" val="178302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56A2555-9E57-6669-7FBD-6ADDDB4E4D4B}"/>
              </a:ext>
            </a:extLst>
          </p:cNvPr>
          <p:cNvPicPr>
            <a:picLocks noChangeAspect="1"/>
          </p:cNvPicPr>
          <p:nvPr/>
        </p:nvPicPr>
        <p:blipFill>
          <a:blip r:embed="rId2"/>
          <a:stretch>
            <a:fillRect/>
          </a:stretch>
        </p:blipFill>
        <p:spPr>
          <a:xfrm>
            <a:off x="0" y="956054"/>
            <a:ext cx="9144000" cy="3231391"/>
          </a:xfrm>
          <a:prstGeom prst="rect">
            <a:avLst/>
          </a:prstGeom>
        </p:spPr>
      </p:pic>
    </p:spTree>
    <p:extLst>
      <p:ext uri="{BB962C8B-B14F-4D97-AF65-F5344CB8AC3E}">
        <p14:creationId xmlns:p14="http://schemas.microsoft.com/office/powerpoint/2010/main" val="2711479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10D72553-3066-ACCA-5A19-1B3773882A7C}"/>
              </a:ext>
            </a:extLst>
          </p:cNvPr>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7">
            <a:extLst>
              <a:ext uri="{FF2B5EF4-FFF2-40B4-BE49-F238E27FC236}">
                <a16:creationId xmlns:a16="http://schemas.microsoft.com/office/drawing/2014/main" id="{1C16B36F-07EA-15F6-6B9A-4141C656B897}"/>
              </a:ext>
            </a:extLst>
          </p:cNvPr>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Espace réservé du contenu 2">
            <a:extLst>
              <a:ext uri="{FF2B5EF4-FFF2-40B4-BE49-F238E27FC236}">
                <a16:creationId xmlns:a16="http://schemas.microsoft.com/office/drawing/2014/main" id="{4EEF28B4-1408-7215-AD68-1E77D86A165E}"/>
              </a:ext>
            </a:extLst>
          </p:cNvPr>
          <p:cNvSpPr txBox="1">
            <a:spLocks/>
          </p:cNvSpPr>
          <p:nvPr/>
        </p:nvSpPr>
        <p:spPr>
          <a:xfrm>
            <a:off x="0" y="1177691"/>
            <a:ext cx="9052560" cy="34174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pPr>
              <a:buFont typeface="Arial" panose="020B0604020202020204" pitchFamily="34" charset="0"/>
              <a:buChar char="•"/>
            </a:pPr>
            <a:r>
              <a:rPr lang="fr-FR" sz="1600" dirty="0" err="1">
                <a:latin typeface="Livvic" pitchFamily="2" charset="0"/>
              </a:rPr>
              <a:t>Beide</a:t>
            </a:r>
            <a:r>
              <a:rPr lang="fr-FR" sz="1600" dirty="0">
                <a:latin typeface="Livvic" pitchFamily="2" charset="0"/>
              </a:rPr>
              <a:t> </a:t>
            </a:r>
            <a:r>
              <a:rPr lang="fr-FR" sz="1600" dirty="0" err="1">
                <a:latin typeface="Livvic" pitchFamily="2" charset="0"/>
              </a:rPr>
              <a:t>zijn</a:t>
            </a:r>
            <a:r>
              <a:rPr lang="fr-FR" sz="1600" dirty="0">
                <a:latin typeface="Livvic" pitchFamily="2" charset="0"/>
              </a:rPr>
              <a:t> </a:t>
            </a:r>
            <a:r>
              <a:rPr lang="fr-FR" sz="1600" dirty="0" err="1">
                <a:latin typeface="Livvic" pitchFamily="2" charset="0"/>
              </a:rPr>
              <a:t>mogelijk</a:t>
            </a:r>
            <a:endParaRPr lang="fr-FR" sz="1600" dirty="0">
              <a:latin typeface="Livvic" pitchFamily="2" charset="0"/>
            </a:endParaRPr>
          </a:p>
          <a:p>
            <a:endParaRPr lang="fr-FR" sz="1600" dirty="0">
              <a:latin typeface="Livvic" pitchFamily="2" charset="0"/>
            </a:endParaRPr>
          </a:p>
          <a:p>
            <a:pPr>
              <a:buFont typeface="Arial" panose="020B0604020202020204" pitchFamily="34" charset="0"/>
              <a:buChar char="•"/>
            </a:pPr>
            <a:r>
              <a:rPr lang="fr-FR" sz="1600" dirty="0">
                <a:latin typeface="Livvic" pitchFamily="2" charset="0"/>
              </a:rPr>
              <a:t>De </a:t>
            </a:r>
            <a:r>
              <a:rPr lang="fr-FR" sz="1600" dirty="0" err="1">
                <a:latin typeface="Livvic" pitchFamily="2" charset="0"/>
              </a:rPr>
              <a:t>rekenkracht</a:t>
            </a:r>
            <a:r>
              <a:rPr lang="fr-FR" sz="1600" dirty="0">
                <a:latin typeface="Livvic" pitchFamily="2" charset="0"/>
              </a:rPr>
              <a:t> van </a:t>
            </a:r>
            <a:r>
              <a:rPr lang="fr-FR" sz="1600" dirty="0" err="1">
                <a:latin typeface="Livvic" pitchFamily="2" charset="0"/>
              </a:rPr>
              <a:t>een</a:t>
            </a:r>
            <a:r>
              <a:rPr lang="fr-FR" sz="1600" dirty="0">
                <a:latin typeface="Livvic" pitchFamily="2" charset="0"/>
              </a:rPr>
              <a:t> FPGA </a:t>
            </a:r>
            <a:r>
              <a:rPr lang="fr-FR" sz="1600" dirty="0" err="1">
                <a:latin typeface="Livvic" pitchFamily="2" charset="0"/>
              </a:rPr>
              <a:t>ligt</a:t>
            </a:r>
            <a:r>
              <a:rPr lang="fr-FR" sz="1600" dirty="0">
                <a:latin typeface="Livvic" pitchFamily="2" charset="0"/>
              </a:rPr>
              <a:t> </a:t>
            </a:r>
            <a:r>
              <a:rPr lang="fr-FR" sz="1600" dirty="0" err="1">
                <a:latin typeface="Livvic" pitchFamily="2" charset="0"/>
              </a:rPr>
              <a:t>wel</a:t>
            </a:r>
            <a:r>
              <a:rPr lang="fr-FR" sz="1600" dirty="0">
                <a:latin typeface="Livvic" pitchFamily="2" charset="0"/>
              </a:rPr>
              <a:t> </a:t>
            </a:r>
            <a:r>
              <a:rPr lang="fr-FR" sz="1600" dirty="0" err="1">
                <a:latin typeface="Livvic" pitchFamily="2" charset="0"/>
              </a:rPr>
              <a:t>hoger</a:t>
            </a:r>
            <a:r>
              <a:rPr lang="fr-FR" sz="1600" dirty="0">
                <a:latin typeface="Livvic" pitchFamily="2" charset="0"/>
              </a:rPr>
              <a:t> dan die van </a:t>
            </a:r>
            <a:r>
              <a:rPr lang="fr-FR" sz="1600" dirty="0" err="1">
                <a:latin typeface="Livvic" pitchFamily="2" charset="0"/>
              </a:rPr>
              <a:t>een</a:t>
            </a:r>
            <a:r>
              <a:rPr lang="fr-FR" sz="1600" dirty="0">
                <a:latin typeface="Livvic" pitchFamily="2" charset="0"/>
              </a:rPr>
              <a:t> µC maar </a:t>
            </a:r>
            <a:r>
              <a:rPr lang="fr-FR" sz="1600" dirty="0" err="1">
                <a:latin typeface="Livvic" pitchFamily="2" charset="0"/>
              </a:rPr>
              <a:t>voor</a:t>
            </a:r>
            <a:r>
              <a:rPr lang="fr-FR" sz="1600" dirty="0">
                <a:latin typeface="Livvic" pitchFamily="2" charset="0"/>
              </a:rPr>
              <a:t> </a:t>
            </a:r>
            <a:r>
              <a:rPr lang="fr-FR" sz="1600" dirty="0" err="1">
                <a:latin typeface="Livvic" pitchFamily="2" charset="0"/>
              </a:rPr>
              <a:t>deze</a:t>
            </a:r>
            <a:r>
              <a:rPr lang="fr-FR" sz="1600" dirty="0">
                <a:latin typeface="Livvic" pitchFamily="2" charset="0"/>
              </a:rPr>
              <a:t> </a:t>
            </a:r>
            <a:r>
              <a:rPr lang="fr-FR" sz="1600" dirty="0" err="1">
                <a:latin typeface="Livvic" pitchFamily="2" charset="0"/>
              </a:rPr>
              <a:t>toepassing</a:t>
            </a:r>
            <a:r>
              <a:rPr lang="fr-FR" sz="1600" dirty="0">
                <a:latin typeface="Livvic" pitchFamily="2" charset="0"/>
              </a:rPr>
              <a:t> </a:t>
            </a:r>
            <a:r>
              <a:rPr lang="fr-FR" sz="1600" dirty="0" err="1">
                <a:latin typeface="Livvic" pitchFamily="2" charset="0"/>
              </a:rPr>
              <a:t>is</a:t>
            </a:r>
            <a:r>
              <a:rPr lang="fr-FR" sz="1600" dirty="0">
                <a:latin typeface="Livvic" pitchFamily="2" charset="0"/>
              </a:rPr>
              <a:t> </a:t>
            </a:r>
            <a:r>
              <a:rPr lang="fr-FR" sz="1600" dirty="0" err="1">
                <a:latin typeface="Livvic" pitchFamily="2" charset="0"/>
              </a:rPr>
              <a:t>dat</a:t>
            </a:r>
            <a:r>
              <a:rPr lang="fr-FR" sz="1600" dirty="0">
                <a:latin typeface="Livvic" pitchFamily="2" charset="0"/>
              </a:rPr>
              <a:t> </a:t>
            </a:r>
            <a:r>
              <a:rPr lang="fr-FR" sz="1600" dirty="0" err="1">
                <a:latin typeface="Livvic" pitchFamily="2" charset="0"/>
              </a:rPr>
              <a:t>geen</a:t>
            </a:r>
            <a:r>
              <a:rPr lang="fr-FR" sz="1600" dirty="0">
                <a:latin typeface="Livvic" pitchFamily="2" charset="0"/>
              </a:rPr>
              <a:t> </a:t>
            </a:r>
            <a:r>
              <a:rPr lang="fr-FR" sz="1600" dirty="0" err="1">
                <a:latin typeface="Livvic" pitchFamily="2" charset="0"/>
              </a:rPr>
              <a:t>bepalende</a:t>
            </a:r>
            <a:r>
              <a:rPr lang="fr-FR" sz="1600" dirty="0">
                <a:latin typeface="Livvic" pitchFamily="2" charset="0"/>
              </a:rPr>
              <a:t> factor. </a:t>
            </a:r>
            <a:r>
              <a:rPr lang="fr-FR" sz="1600" dirty="0" err="1">
                <a:latin typeface="Livvic" pitchFamily="2" charset="0"/>
              </a:rPr>
              <a:t>Een</a:t>
            </a:r>
            <a:r>
              <a:rPr lang="fr-FR" sz="1600" dirty="0">
                <a:latin typeface="Livvic" pitchFamily="2" charset="0"/>
              </a:rPr>
              <a:t> µC kan </a:t>
            </a:r>
            <a:r>
              <a:rPr lang="fr-FR" sz="1600" dirty="0" err="1">
                <a:latin typeface="Livvic" pitchFamily="2" charset="0"/>
              </a:rPr>
              <a:t>perfect</a:t>
            </a:r>
            <a:r>
              <a:rPr lang="fr-FR" sz="1600" dirty="0">
                <a:latin typeface="Livvic" pitchFamily="2" charset="0"/>
              </a:rPr>
              <a:t> </a:t>
            </a:r>
            <a:r>
              <a:rPr lang="fr-FR" sz="1600" dirty="0" err="1">
                <a:latin typeface="Livvic" pitchFamily="2" charset="0"/>
              </a:rPr>
              <a:t>beamforming</a:t>
            </a:r>
            <a:r>
              <a:rPr lang="fr-FR" sz="1600" dirty="0">
                <a:latin typeface="Livvic" pitchFamily="2" charset="0"/>
              </a:rPr>
              <a:t> </a:t>
            </a:r>
            <a:r>
              <a:rPr lang="fr-FR" sz="1600" dirty="0" err="1">
                <a:latin typeface="Livvic" pitchFamily="2" charset="0"/>
              </a:rPr>
              <a:t>toepassen</a:t>
            </a:r>
            <a:endParaRPr lang="fr-FR" sz="1600" dirty="0">
              <a:latin typeface="Livvic" pitchFamily="2" charset="0"/>
            </a:endParaRPr>
          </a:p>
          <a:p>
            <a:endParaRPr lang="fr-FR" sz="1600" dirty="0">
              <a:latin typeface="Livvic" pitchFamily="2" charset="0"/>
            </a:endParaRPr>
          </a:p>
          <a:p>
            <a:pPr>
              <a:buFont typeface="Arial" panose="020B0604020202020204" pitchFamily="34" charset="0"/>
              <a:buChar char="•"/>
            </a:pPr>
            <a:r>
              <a:rPr lang="fr-FR" sz="1600" dirty="0" err="1">
                <a:latin typeface="Livvic" pitchFamily="2" charset="0"/>
              </a:rPr>
              <a:t>Een</a:t>
            </a:r>
            <a:r>
              <a:rPr lang="fr-FR" sz="1600" dirty="0">
                <a:latin typeface="Livvic" pitchFamily="2" charset="0"/>
              </a:rPr>
              <a:t> FPGA </a:t>
            </a:r>
            <a:r>
              <a:rPr lang="fr-FR" sz="1600" dirty="0" err="1">
                <a:latin typeface="Livvic" pitchFamily="2" charset="0"/>
              </a:rPr>
              <a:t>verbruikt</a:t>
            </a:r>
            <a:r>
              <a:rPr lang="fr-FR" sz="1600" dirty="0">
                <a:latin typeface="Livvic" pitchFamily="2" charset="0"/>
              </a:rPr>
              <a:t> </a:t>
            </a:r>
            <a:r>
              <a:rPr lang="fr-FR" sz="1600" dirty="0" err="1">
                <a:latin typeface="Livvic" pitchFamily="2" charset="0"/>
              </a:rPr>
              <a:t>meer</a:t>
            </a:r>
            <a:r>
              <a:rPr lang="fr-FR" sz="1600" dirty="0">
                <a:latin typeface="Livvic" pitchFamily="2" charset="0"/>
              </a:rPr>
              <a:t> dan </a:t>
            </a:r>
            <a:r>
              <a:rPr lang="fr-FR" sz="1600" dirty="0" err="1">
                <a:latin typeface="Livvic" pitchFamily="2" charset="0"/>
              </a:rPr>
              <a:t>een</a:t>
            </a:r>
            <a:r>
              <a:rPr lang="fr-FR" sz="1600" dirty="0">
                <a:latin typeface="Livvic" pitchFamily="2" charset="0"/>
              </a:rPr>
              <a:t> µC, </a:t>
            </a:r>
            <a:r>
              <a:rPr lang="fr-FR" sz="1600" dirty="0" err="1">
                <a:latin typeface="Livvic" pitchFamily="2" charset="0"/>
              </a:rPr>
              <a:t>een</a:t>
            </a:r>
            <a:r>
              <a:rPr lang="fr-FR" sz="1600" dirty="0">
                <a:latin typeface="Livvic" pitchFamily="2" charset="0"/>
              </a:rPr>
              <a:t> </a:t>
            </a:r>
            <a:r>
              <a:rPr lang="fr-FR" sz="1600" dirty="0" err="1">
                <a:latin typeface="Livvic" pitchFamily="2" charset="0"/>
              </a:rPr>
              <a:t>beter</a:t>
            </a:r>
            <a:r>
              <a:rPr lang="fr-FR" sz="1600" dirty="0">
                <a:latin typeface="Livvic" pitchFamily="2" charset="0"/>
              </a:rPr>
              <a:t> </a:t>
            </a:r>
            <a:r>
              <a:rPr lang="fr-FR" sz="1600" dirty="0" err="1">
                <a:latin typeface="Livvic" pitchFamily="2" charset="0"/>
              </a:rPr>
              <a:t>optie</a:t>
            </a:r>
            <a:r>
              <a:rPr lang="fr-FR" sz="1600" dirty="0">
                <a:latin typeface="Livvic" pitchFamily="2" charset="0"/>
              </a:rPr>
              <a:t> om </a:t>
            </a:r>
            <a:r>
              <a:rPr lang="fr-FR" sz="1600" dirty="0" err="1">
                <a:latin typeface="Livvic" pitchFamily="2" charset="0"/>
              </a:rPr>
              <a:t>batterij</a:t>
            </a:r>
            <a:r>
              <a:rPr lang="fr-FR" sz="1600" dirty="0">
                <a:latin typeface="Livvic" pitchFamily="2" charset="0"/>
              </a:rPr>
              <a:t> te </a:t>
            </a:r>
            <a:r>
              <a:rPr lang="fr-FR" sz="1600" dirty="0" err="1">
                <a:latin typeface="Livvic" pitchFamily="2" charset="0"/>
              </a:rPr>
              <a:t>besparen</a:t>
            </a:r>
            <a:r>
              <a:rPr lang="fr-FR" sz="1600" dirty="0">
                <a:latin typeface="Livvic" pitchFamily="2" charset="0"/>
              </a:rPr>
              <a:t> </a:t>
            </a:r>
            <a:r>
              <a:rPr lang="fr-FR" sz="1600" dirty="0" err="1">
                <a:latin typeface="Livvic" pitchFamily="2" charset="0"/>
              </a:rPr>
              <a:t>is</a:t>
            </a:r>
            <a:r>
              <a:rPr lang="fr-FR" sz="1600" dirty="0">
                <a:latin typeface="Livvic" pitchFamily="2" charset="0"/>
              </a:rPr>
              <a:t> dus </a:t>
            </a:r>
            <a:r>
              <a:rPr lang="fr-FR" sz="1600" dirty="0" err="1">
                <a:latin typeface="Livvic" pitchFamily="2" charset="0"/>
              </a:rPr>
              <a:t>een</a:t>
            </a:r>
            <a:r>
              <a:rPr lang="fr-FR" sz="1600" dirty="0">
                <a:latin typeface="Livvic" pitchFamily="2" charset="0"/>
              </a:rPr>
              <a:t> µC</a:t>
            </a:r>
          </a:p>
          <a:p>
            <a:endParaRPr lang="fr-FR" sz="1600" dirty="0">
              <a:latin typeface="Livvic" pitchFamily="2" charset="0"/>
            </a:endParaRPr>
          </a:p>
          <a:p>
            <a:pPr>
              <a:buFont typeface="Arial" panose="020B0604020202020204" pitchFamily="34" charset="0"/>
              <a:buChar char="•"/>
            </a:pPr>
            <a:r>
              <a:rPr lang="fr-FR" sz="1600" dirty="0" err="1">
                <a:latin typeface="Livvic" pitchFamily="2" charset="0"/>
              </a:rPr>
              <a:t>Door</a:t>
            </a:r>
            <a:r>
              <a:rPr lang="fr-FR" sz="1600" dirty="0">
                <a:latin typeface="Livvic" pitchFamily="2" charset="0"/>
              </a:rPr>
              <a:t> de </a:t>
            </a:r>
            <a:r>
              <a:rPr lang="fr-FR" sz="1600" dirty="0" err="1">
                <a:latin typeface="Livvic" pitchFamily="2" charset="0"/>
              </a:rPr>
              <a:t>simpliciteit</a:t>
            </a:r>
            <a:r>
              <a:rPr lang="fr-FR" sz="1600" dirty="0">
                <a:latin typeface="Livvic" pitchFamily="2" charset="0"/>
              </a:rPr>
              <a:t> van </a:t>
            </a:r>
            <a:r>
              <a:rPr lang="fr-FR" sz="1600" dirty="0" err="1">
                <a:latin typeface="Livvic" pitchFamily="2" charset="0"/>
              </a:rPr>
              <a:t>een</a:t>
            </a:r>
            <a:r>
              <a:rPr lang="fr-FR" sz="1600" dirty="0">
                <a:latin typeface="Livvic" pitchFamily="2" charset="0"/>
              </a:rPr>
              <a:t> µC </a:t>
            </a:r>
            <a:r>
              <a:rPr lang="fr-FR" sz="1600" dirty="0" err="1">
                <a:latin typeface="Livvic" pitchFamily="2" charset="0"/>
              </a:rPr>
              <a:t>is</a:t>
            </a:r>
            <a:r>
              <a:rPr lang="fr-FR" sz="1600" dirty="0">
                <a:latin typeface="Livvic" pitchFamily="2" charset="0"/>
              </a:rPr>
              <a:t> het </a:t>
            </a:r>
            <a:r>
              <a:rPr lang="fr-FR" sz="1600" dirty="0" err="1">
                <a:latin typeface="Livvic" pitchFamily="2" charset="0"/>
              </a:rPr>
              <a:t>gewoon</a:t>
            </a:r>
            <a:r>
              <a:rPr lang="fr-FR" sz="1600" dirty="0">
                <a:latin typeface="Livvic" pitchFamily="2" charset="0"/>
              </a:rPr>
              <a:t> </a:t>
            </a:r>
            <a:r>
              <a:rPr lang="fr-FR" sz="1600" dirty="0" err="1">
                <a:latin typeface="Livvic" pitchFamily="2" charset="0"/>
              </a:rPr>
              <a:t>zoeken</a:t>
            </a:r>
            <a:r>
              <a:rPr lang="fr-FR" sz="1600" dirty="0">
                <a:latin typeface="Livvic" pitchFamily="2" charset="0"/>
              </a:rPr>
              <a:t> </a:t>
            </a:r>
            <a:r>
              <a:rPr lang="fr-FR" sz="1600" dirty="0" err="1">
                <a:latin typeface="Livvic" pitchFamily="2" charset="0"/>
              </a:rPr>
              <a:t>naar</a:t>
            </a:r>
            <a:r>
              <a:rPr lang="fr-FR" sz="1600" dirty="0">
                <a:latin typeface="Livvic" pitchFamily="2" charset="0"/>
              </a:rPr>
              <a:t> </a:t>
            </a:r>
            <a:r>
              <a:rPr lang="fr-FR" sz="1600" dirty="0" err="1">
                <a:latin typeface="Livvic" pitchFamily="2" charset="0"/>
              </a:rPr>
              <a:t>een</a:t>
            </a:r>
            <a:r>
              <a:rPr lang="fr-FR" sz="1600" dirty="0">
                <a:latin typeface="Livvic" pitchFamily="2" charset="0"/>
              </a:rPr>
              <a:t> µC die de </a:t>
            </a:r>
            <a:r>
              <a:rPr lang="fr-FR" sz="1600" dirty="0" err="1">
                <a:latin typeface="Livvic" pitchFamily="2" charset="0"/>
              </a:rPr>
              <a:t>nodig</a:t>
            </a:r>
            <a:r>
              <a:rPr lang="fr-FR" sz="1600" dirty="0">
                <a:latin typeface="Livvic" pitchFamily="2" charset="0"/>
              </a:rPr>
              <a:t> interfaces </a:t>
            </a:r>
            <a:r>
              <a:rPr lang="fr-FR" sz="1600" dirty="0" err="1">
                <a:latin typeface="Livvic" pitchFamily="2" charset="0"/>
              </a:rPr>
              <a:t>heeft</a:t>
            </a:r>
            <a:r>
              <a:rPr lang="fr-FR" sz="1600" dirty="0">
                <a:latin typeface="Livvic" pitchFamily="2" charset="0"/>
              </a:rPr>
              <a:t>. Er </a:t>
            </a:r>
            <a:r>
              <a:rPr lang="fr-FR" sz="1600" dirty="0" err="1">
                <a:latin typeface="Livvic" pitchFamily="2" charset="0"/>
              </a:rPr>
              <a:t>is</a:t>
            </a:r>
            <a:r>
              <a:rPr lang="fr-FR" sz="1600" dirty="0">
                <a:latin typeface="Livvic" pitchFamily="2" charset="0"/>
              </a:rPr>
              <a:t> </a:t>
            </a:r>
            <a:r>
              <a:rPr lang="fr-FR" sz="1600" dirty="0" err="1">
                <a:latin typeface="Livvic" pitchFamily="2" charset="0"/>
              </a:rPr>
              <a:t>geen</a:t>
            </a:r>
            <a:r>
              <a:rPr lang="fr-FR" sz="1600" dirty="0">
                <a:latin typeface="Livvic" pitchFamily="2" charset="0"/>
              </a:rPr>
              <a:t> extra </a:t>
            </a:r>
            <a:r>
              <a:rPr lang="fr-FR" sz="1600" dirty="0" err="1">
                <a:latin typeface="Livvic" pitchFamily="2" charset="0"/>
              </a:rPr>
              <a:t>complexiteit</a:t>
            </a:r>
            <a:endParaRPr lang="fr-FR" sz="1600" dirty="0">
              <a:latin typeface="Livvic" pitchFamily="2" charset="0"/>
            </a:endParaRPr>
          </a:p>
          <a:p>
            <a:endParaRPr lang="fr-FR" dirty="0"/>
          </a:p>
        </p:txBody>
      </p:sp>
      <p:sp>
        <p:nvSpPr>
          <p:cNvPr id="3" name="Google Shape;136;p27">
            <a:extLst>
              <a:ext uri="{FF2B5EF4-FFF2-40B4-BE49-F238E27FC236}">
                <a16:creationId xmlns:a16="http://schemas.microsoft.com/office/drawing/2014/main" id="{6ECB9FB4-1B90-BE12-999F-0C76B2C02765}"/>
              </a:ext>
            </a:extLst>
          </p:cNvPr>
          <p:cNvSpPr txBox="1">
            <a:spLocks noGrp="1"/>
          </p:cNvSpPr>
          <p:nvPr>
            <p:ph type="ctrTitle"/>
          </p:nvPr>
        </p:nvSpPr>
        <p:spPr>
          <a:xfrm>
            <a:off x="714350" y="548400"/>
            <a:ext cx="488381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CALCULATE</a:t>
            </a:r>
            <a:endParaRPr dirty="0"/>
          </a:p>
        </p:txBody>
      </p:sp>
    </p:spTree>
    <p:extLst>
      <p:ext uri="{BB962C8B-B14F-4D97-AF65-F5344CB8AC3E}">
        <p14:creationId xmlns:p14="http://schemas.microsoft.com/office/powerpoint/2010/main" val="2672662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07F228-932D-92FA-E4B3-A4A5C2103775}"/>
              </a:ext>
            </a:extLst>
          </p:cNvPr>
          <p:cNvSpPr txBox="1"/>
          <p:nvPr/>
        </p:nvSpPr>
        <p:spPr>
          <a:xfrm>
            <a:off x="2552758" y="752866"/>
            <a:ext cx="4572000" cy="1600438"/>
          </a:xfrm>
          <a:prstGeom prst="rect">
            <a:avLst/>
          </a:prstGeom>
          <a:noFill/>
        </p:spPr>
        <p:txBody>
          <a:bodyPr wrap="square">
            <a:spAutoFit/>
          </a:bodyPr>
          <a:lstStyle/>
          <a:p>
            <a:r>
              <a:rPr lang="fr-BE" dirty="0">
                <a:latin typeface="Livvic" pitchFamily="2" charset="0"/>
                <a:hlinkClick r:id="rId2"/>
              </a:rPr>
              <a:t>ICE40HX4K-BG121</a:t>
            </a:r>
            <a:r>
              <a:rPr lang="fr-BE" dirty="0">
                <a:latin typeface="Livvic" pitchFamily="2" charset="0"/>
              </a:rPr>
              <a:t> (~9€, 1570 in stock)</a:t>
            </a:r>
          </a:p>
          <a:p>
            <a:endParaRPr lang="fr-BE" dirty="0">
              <a:latin typeface="Livvic" pitchFamily="2" charset="0"/>
            </a:endParaRPr>
          </a:p>
          <a:p>
            <a:r>
              <a:rPr lang="fr-BE" dirty="0">
                <a:latin typeface="Livvic" pitchFamily="2" charset="0"/>
                <a:hlinkClick r:id="rId3"/>
              </a:rPr>
              <a:t>LCMXO2-2000HC-4FTG256C</a:t>
            </a:r>
            <a:r>
              <a:rPr lang="fr-BE" dirty="0">
                <a:latin typeface="Livvic" pitchFamily="2" charset="0"/>
              </a:rPr>
              <a:t> (~18€, 789 in stock)</a:t>
            </a:r>
          </a:p>
          <a:p>
            <a:endParaRPr lang="fr-BE" dirty="0">
              <a:latin typeface="Livvic" pitchFamily="2" charset="0"/>
            </a:endParaRPr>
          </a:p>
          <a:p>
            <a:r>
              <a:rPr lang="fr-BE" dirty="0">
                <a:latin typeface="Livvic" pitchFamily="2" charset="0"/>
                <a:hlinkClick r:id="rId4"/>
              </a:rPr>
              <a:t>LFE5U-25F-6BG256I</a:t>
            </a:r>
            <a:r>
              <a:rPr lang="fr-BE" dirty="0">
                <a:latin typeface="Livvic" pitchFamily="2" charset="0"/>
              </a:rPr>
              <a:t> (~16€, 98 in stock)</a:t>
            </a:r>
          </a:p>
          <a:p>
            <a:endParaRPr lang="fr-BE" dirty="0">
              <a:latin typeface="Livvic" pitchFamily="2" charset="0"/>
            </a:endParaRPr>
          </a:p>
          <a:p>
            <a:r>
              <a:rPr lang="fr-BE" dirty="0">
                <a:latin typeface="Livvic" pitchFamily="2" charset="0"/>
                <a:hlinkClick r:id="rId5"/>
              </a:rPr>
              <a:t>LFE5UM-45F-8BG381C</a:t>
            </a:r>
            <a:r>
              <a:rPr lang="fr-BE" dirty="0">
                <a:latin typeface="Livvic" pitchFamily="2" charset="0"/>
              </a:rPr>
              <a:t> (~41€, 180 in Stock) </a:t>
            </a:r>
          </a:p>
        </p:txBody>
      </p:sp>
      <p:sp>
        <p:nvSpPr>
          <p:cNvPr id="9" name="Espace réservé du contenu 2">
            <a:extLst>
              <a:ext uri="{FF2B5EF4-FFF2-40B4-BE49-F238E27FC236}">
                <a16:creationId xmlns:a16="http://schemas.microsoft.com/office/drawing/2014/main" id="{3F6C3F07-F341-8E5B-D7CD-A76183D0CC44}"/>
              </a:ext>
            </a:extLst>
          </p:cNvPr>
          <p:cNvSpPr txBox="1">
            <a:spLocks/>
          </p:cNvSpPr>
          <p:nvPr/>
        </p:nvSpPr>
        <p:spPr>
          <a:xfrm>
            <a:off x="2395278" y="2547620"/>
            <a:ext cx="4038484" cy="2188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1000"/>
              <a:buFont typeface="Catamaran Light"/>
              <a:buNone/>
              <a:defRPr sz="1000" b="0" i="0" u="none" strike="noStrike" cap="none">
                <a:solidFill>
                  <a:srgbClr val="000000"/>
                </a:solidFill>
                <a:latin typeface="Catamaran Light"/>
                <a:ea typeface="Catamaran Light"/>
                <a:cs typeface="Catamaran Light"/>
                <a:sym typeface="Catamaran Light"/>
              </a:defRPr>
            </a:lvl9pPr>
          </a:lstStyle>
          <a:p>
            <a:r>
              <a:rPr lang="fr-BE" sz="1400" dirty="0">
                <a:latin typeface="Livvic" pitchFamily="2" charset="0"/>
                <a:hlinkClick r:id="rId6"/>
              </a:rPr>
              <a:t>STM32L433VCT6TR</a:t>
            </a:r>
            <a:r>
              <a:rPr lang="fr-BE" sz="1400" dirty="0">
                <a:latin typeface="Livvic" pitchFamily="2" charset="0"/>
              </a:rPr>
              <a:t> (~9€, 2877 in stock)</a:t>
            </a:r>
            <a:endParaRPr lang="fr-BE" sz="1400" dirty="0">
              <a:latin typeface="Livvic" pitchFamily="2" charset="0"/>
              <a:hlinkClick r:id="rId7"/>
            </a:endParaRPr>
          </a:p>
          <a:p>
            <a:r>
              <a:rPr lang="fr-BE" sz="1400" dirty="0">
                <a:latin typeface="Livvic" pitchFamily="2" charset="0"/>
                <a:hlinkClick r:id="rId7"/>
              </a:rPr>
              <a:t>STM32L486ZGT6</a:t>
            </a:r>
            <a:r>
              <a:rPr lang="fr-BE" sz="1400" dirty="0">
                <a:latin typeface="Livvic" pitchFamily="2" charset="0"/>
              </a:rPr>
              <a:t> (~15€, 825 in stock)</a:t>
            </a:r>
          </a:p>
          <a:p>
            <a:endParaRPr lang="fr-BE" sz="1400" dirty="0">
              <a:latin typeface="Livvic" pitchFamily="2" charset="0"/>
            </a:endParaRPr>
          </a:p>
          <a:p>
            <a:r>
              <a:rPr lang="fr-BE" sz="1400" dirty="0">
                <a:latin typeface="Livvic" pitchFamily="2" charset="0"/>
                <a:hlinkClick r:id="rId8"/>
              </a:rPr>
              <a:t>AT32UC3A3256S-ALUR</a:t>
            </a:r>
            <a:r>
              <a:rPr lang="fr-BE" sz="1400" dirty="0">
                <a:latin typeface="Livvic" pitchFamily="2" charset="0"/>
              </a:rPr>
              <a:t>  (~19€, 1600 in stock)</a:t>
            </a:r>
          </a:p>
          <a:p>
            <a:endParaRPr lang="fr-BE" sz="1400" dirty="0">
              <a:latin typeface="Livvic" pitchFamily="2" charset="0"/>
            </a:endParaRPr>
          </a:p>
          <a:p>
            <a:r>
              <a:rPr lang="fr-BE" sz="1400" dirty="0">
                <a:latin typeface="Livvic" pitchFamily="2" charset="0"/>
                <a:hlinkClick r:id="rId9"/>
              </a:rPr>
              <a:t>PIC24FJ128GB202-I/SO</a:t>
            </a:r>
            <a:r>
              <a:rPr lang="fr-BE" sz="1400" dirty="0">
                <a:latin typeface="Livvic" pitchFamily="2" charset="0"/>
              </a:rPr>
              <a:t> (~6€, 27 in stock)</a:t>
            </a:r>
          </a:p>
          <a:p>
            <a:r>
              <a:rPr lang="fr-BE" sz="1400" dirty="0">
                <a:latin typeface="Livvic" pitchFamily="2" charset="0"/>
                <a:hlinkClick r:id="rId10"/>
              </a:rPr>
              <a:t>PIC32MX530F128HT-I/PT</a:t>
            </a:r>
            <a:r>
              <a:rPr lang="fr-BE" sz="1400" dirty="0">
                <a:latin typeface="Livvic" pitchFamily="2" charset="0"/>
              </a:rPr>
              <a:t> (~6€, 10 800 in stock)</a:t>
            </a:r>
            <a:endParaRPr lang="fr-BE" sz="1400" dirty="0">
              <a:latin typeface="Livvic" pitchFamily="2" charset="0"/>
              <a:hlinkClick r:id="rId11"/>
            </a:endParaRPr>
          </a:p>
          <a:p>
            <a:r>
              <a:rPr lang="fr-BE" sz="1400" dirty="0">
                <a:latin typeface="Livvic" pitchFamily="2" charset="0"/>
                <a:hlinkClick r:id="rId11"/>
              </a:rPr>
              <a:t>PIC32MX274F256DT-V/PT</a:t>
            </a:r>
            <a:r>
              <a:rPr lang="fr-BE" sz="1400" dirty="0">
                <a:latin typeface="Livvic" pitchFamily="2" charset="0"/>
              </a:rPr>
              <a:t> (~8€, 301 in stock)</a:t>
            </a:r>
          </a:p>
        </p:txBody>
      </p:sp>
    </p:spTree>
    <p:extLst>
      <p:ext uri="{BB962C8B-B14F-4D97-AF65-F5344CB8AC3E}">
        <p14:creationId xmlns:p14="http://schemas.microsoft.com/office/powerpoint/2010/main" val="2208271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POWER</a:t>
            </a:r>
            <a:endParaRPr sz="28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Longevity, safety and product lifecycle</a:t>
            </a:r>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410" name="Picture 2" descr="3.7V Lithium Polymer Battery Cell Manufacturers and Suppliers based in China">
            <a:extLst>
              <a:ext uri="{FF2B5EF4-FFF2-40B4-BE49-F238E27FC236}">
                <a16:creationId xmlns:a16="http://schemas.microsoft.com/office/drawing/2014/main" id="{F37D0B54-DCA1-605F-A708-49491C32E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759" y="1294089"/>
            <a:ext cx="2402205" cy="1803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97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IC CHOICE</a:t>
            </a:r>
            <a:endParaRPr dirty="0"/>
          </a:p>
        </p:txBody>
      </p:sp>
      <p:sp>
        <p:nvSpPr>
          <p:cNvPr id="195" name="Google Shape;195;p31"/>
          <p:cNvSpPr/>
          <p:nvPr/>
        </p:nvSpPr>
        <p:spPr>
          <a:xfrm>
            <a:off x="0" y="2632200"/>
            <a:ext cx="7215000" cy="251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31"/>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2A Discharge</a:t>
            </a:r>
          </a:p>
          <a:p>
            <a:pPr marL="0" lvl="0" indent="0" algn="l" rtl="0">
              <a:spcBef>
                <a:spcPts val="0"/>
              </a:spcBef>
              <a:spcAft>
                <a:spcPts val="0"/>
              </a:spcAft>
              <a:buNone/>
            </a:pPr>
            <a:r>
              <a:rPr lang="en-US" dirty="0">
                <a:solidFill>
                  <a:schemeClr val="lt1"/>
                </a:solidFill>
              </a:rPr>
              <a:t>Small</a:t>
            </a:r>
          </a:p>
          <a:p>
            <a:pPr marL="0" lvl="0" indent="0" algn="l" rtl="0">
              <a:spcBef>
                <a:spcPts val="0"/>
              </a:spcBef>
              <a:spcAft>
                <a:spcPts val="0"/>
              </a:spcAft>
              <a:buNone/>
            </a:pPr>
            <a:r>
              <a:rPr lang="en-US" dirty="0">
                <a:solidFill>
                  <a:schemeClr val="lt1"/>
                </a:solidFill>
              </a:rPr>
              <a:t>Good capacity</a:t>
            </a:r>
            <a:br>
              <a:rPr lang="en-US" dirty="0">
                <a:solidFill>
                  <a:schemeClr val="lt1"/>
                </a:solidFill>
              </a:rPr>
            </a:br>
            <a:r>
              <a:rPr lang="en-US" dirty="0">
                <a:solidFill>
                  <a:schemeClr val="lt1"/>
                </a:solidFill>
              </a:rPr>
              <a:t>Integrated (basic) battery protection &amp; JST-PH</a:t>
            </a:r>
          </a:p>
          <a:p>
            <a:pPr marL="0" lvl="0" indent="0" algn="l" rtl="0">
              <a:spcBef>
                <a:spcPts val="0"/>
              </a:spcBef>
              <a:spcAft>
                <a:spcPts val="0"/>
              </a:spcAft>
              <a:buNone/>
            </a:pPr>
            <a:endParaRPr dirty="0">
              <a:solidFill>
                <a:schemeClr val="lt1"/>
              </a:solidFill>
            </a:endParaRPr>
          </a:p>
        </p:txBody>
      </p:sp>
      <p:sp>
        <p:nvSpPr>
          <p:cNvPr id="197" name="Google Shape;197;p31"/>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Plenty of choice</a:t>
            </a:r>
          </a:p>
          <a:p>
            <a:pPr marL="0" lvl="0" indent="0" algn="l" rtl="0">
              <a:spcBef>
                <a:spcPts val="0"/>
              </a:spcBef>
              <a:spcAft>
                <a:spcPts val="0"/>
              </a:spcAft>
              <a:buNone/>
            </a:pPr>
            <a:r>
              <a:rPr lang="en-US" dirty="0">
                <a:solidFill>
                  <a:schemeClr val="lt1"/>
                </a:solidFill>
              </a:rPr>
              <a:t>Cylindrical &amp; Bulky</a:t>
            </a:r>
          </a:p>
          <a:p>
            <a:pPr marL="0" lvl="0" indent="0" algn="l" rtl="0">
              <a:spcBef>
                <a:spcPts val="0"/>
              </a:spcBef>
              <a:spcAft>
                <a:spcPts val="0"/>
              </a:spcAft>
              <a:buNone/>
            </a:pPr>
            <a:r>
              <a:rPr lang="en-US" dirty="0">
                <a:solidFill>
                  <a:schemeClr val="lt1"/>
                </a:solidFill>
              </a:rPr>
              <a:t>User Replaceable</a:t>
            </a:r>
          </a:p>
          <a:p>
            <a:pPr marL="0" lvl="0" indent="0" algn="l" rtl="0">
              <a:spcBef>
                <a:spcPts val="0"/>
              </a:spcBef>
              <a:spcAft>
                <a:spcPts val="0"/>
              </a:spcAft>
              <a:buNone/>
            </a:pPr>
            <a:endParaRPr dirty="0">
              <a:solidFill>
                <a:schemeClr val="lt1"/>
              </a:solidFill>
            </a:endParaRPr>
          </a:p>
        </p:txBody>
      </p:sp>
      <p:sp>
        <p:nvSpPr>
          <p:cNvPr id="198" name="Google Shape;198;p31"/>
          <p:cNvSpPr txBox="1">
            <a:spLocks noGrp="1"/>
          </p:cNvSpPr>
          <p:nvPr>
            <p:ph type="ctrTitle" idx="2"/>
          </p:nvPr>
        </p:nvSpPr>
        <p:spPr>
          <a:xfrm>
            <a:off x="906139" y="2993035"/>
            <a:ext cx="18282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18650</a:t>
            </a:r>
            <a:endParaRPr dirty="0"/>
          </a:p>
        </p:txBody>
      </p:sp>
      <p:sp>
        <p:nvSpPr>
          <p:cNvPr id="199" name="Google Shape;199;p31"/>
          <p:cNvSpPr txBox="1">
            <a:spLocks noGrp="1"/>
          </p:cNvSpPr>
          <p:nvPr>
            <p:ph type="ctrTitle"/>
          </p:nvPr>
        </p:nvSpPr>
        <p:spPr>
          <a:xfrm>
            <a:off x="4921574" y="2993035"/>
            <a:ext cx="2038925"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Hobbyking LiPo</a:t>
            </a:r>
            <a:endParaRPr dirty="0"/>
          </a:p>
        </p:txBody>
      </p:sp>
      <p:sp>
        <p:nvSpPr>
          <p:cNvPr id="200" name="Google Shape;200;p31"/>
          <p:cNvSpPr txBox="1">
            <a:spLocks noGrp="1"/>
          </p:cNvSpPr>
          <p:nvPr>
            <p:ph type="ctrTitle" idx="5"/>
          </p:nvPr>
        </p:nvSpPr>
        <p:spPr>
          <a:xfrm>
            <a:off x="2928557" y="2993035"/>
            <a:ext cx="17988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Mouser LiPo</a:t>
            </a:r>
            <a:endParaRPr dirty="0"/>
          </a:p>
        </p:txBody>
      </p:sp>
      <p:sp>
        <p:nvSpPr>
          <p:cNvPr id="201" name="Google Shape;201;p31"/>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solidFill>
                  <a:schemeClr val="lt1"/>
                </a:solidFill>
              </a:rPr>
              <a:t>Overpriced</a:t>
            </a:r>
          </a:p>
          <a:p>
            <a:pPr marL="0" lvl="0" indent="0" algn="l" rtl="0">
              <a:spcBef>
                <a:spcPts val="0"/>
              </a:spcBef>
              <a:spcAft>
                <a:spcPts val="0"/>
              </a:spcAft>
            </a:pPr>
            <a:r>
              <a:rPr lang="en-US" dirty="0">
                <a:solidFill>
                  <a:schemeClr val="lt1"/>
                </a:solidFill>
              </a:rPr>
              <a:t>Low C rate</a:t>
            </a:r>
          </a:p>
          <a:p>
            <a:pPr marL="0" lvl="0" indent="0" algn="l" rtl="0">
              <a:spcBef>
                <a:spcPts val="0"/>
              </a:spcBef>
              <a:spcAft>
                <a:spcPts val="0"/>
              </a:spcAft>
            </a:pPr>
            <a:r>
              <a:rPr lang="en-US" dirty="0">
                <a:solidFill>
                  <a:schemeClr val="lt1"/>
                </a:solidFill>
              </a:rPr>
              <a:t>General purpose </a:t>
            </a:r>
          </a:p>
        </p:txBody>
      </p:sp>
      <p:sp>
        <p:nvSpPr>
          <p:cNvPr id="202" name="Google Shape;202;p31"/>
          <p:cNvSpPr/>
          <p:nvPr/>
        </p:nvSpPr>
        <p:spPr>
          <a:xfrm rot="10800000" flipH="1">
            <a:off x="0" y="2424900"/>
            <a:ext cx="721500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DE6BF2F5-A10A-573B-85A5-F6D75FEA244E}"/>
              </a:ext>
            </a:extLst>
          </p:cNvPr>
          <p:cNvPicPr>
            <a:picLocks noChangeAspect="1"/>
          </p:cNvPicPr>
          <p:nvPr/>
        </p:nvPicPr>
        <p:blipFill>
          <a:blip r:embed="rId3"/>
          <a:stretch>
            <a:fillRect/>
          </a:stretch>
        </p:blipFill>
        <p:spPr>
          <a:xfrm>
            <a:off x="4810238" y="864683"/>
            <a:ext cx="1877631" cy="1045769"/>
          </a:xfrm>
          <a:prstGeom prst="rect">
            <a:avLst/>
          </a:prstGeom>
        </p:spPr>
      </p:pic>
      <p:pic>
        <p:nvPicPr>
          <p:cNvPr id="9" name="Picture 8">
            <a:extLst>
              <a:ext uri="{FF2B5EF4-FFF2-40B4-BE49-F238E27FC236}">
                <a16:creationId xmlns:a16="http://schemas.microsoft.com/office/drawing/2014/main" id="{7F4B5080-EC96-4755-782A-761618959438}"/>
              </a:ext>
            </a:extLst>
          </p:cNvPr>
          <p:cNvPicPr>
            <a:picLocks noChangeAspect="1"/>
          </p:cNvPicPr>
          <p:nvPr/>
        </p:nvPicPr>
        <p:blipFill>
          <a:blip r:embed="rId4"/>
          <a:stretch>
            <a:fillRect/>
          </a:stretch>
        </p:blipFill>
        <p:spPr>
          <a:xfrm>
            <a:off x="580441" y="980406"/>
            <a:ext cx="1683306" cy="1045769"/>
          </a:xfrm>
          <a:prstGeom prst="rect">
            <a:avLst/>
          </a:prstGeom>
        </p:spPr>
      </p:pic>
      <p:pic>
        <p:nvPicPr>
          <p:cNvPr id="11" name="Picture 10">
            <a:extLst>
              <a:ext uri="{FF2B5EF4-FFF2-40B4-BE49-F238E27FC236}">
                <a16:creationId xmlns:a16="http://schemas.microsoft.com/office/drawing/2014/main" id="{B9763F24-70A4-1C26-10CD-D1F4975C072E}"/>
              </a:ext>
            </a:extLst>
          </p:cNvPr>
          <p:cNvPicPr>
            <a:picLocks noChangeAspect="1"/>
          </p:cNvPicPr>
          <p:nvPr/>
        </p:nvPicPr>
        <p:blipFill>
          <a:blip r:embed="rId5"/>
          <a:stretch>
            <a:fillRect/>
          </a:stretch>
        </p:blipFill>
        <p:spPr>
          <a:xfrm>
            <a:off x="2518312" y="583669"/>
            <a:ext cx="2178375" cy="1547091"/>
          </a:xfrm>
          <a:prstGeom prst="rect">
            <a:avLst/>
          </a:prstGeom>
        </p:spPr>
      </p:pic>
    </p:spTree>
    <p:extLst>
      <p:ext uri="{BB962C8B-B14F-4D97-AF65-F5344CB8AC3E}">
        <p14:creationId xmlns:p14="http://schemas.microsoft.com/office/powerpoint/2010/main" val="3102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5122" name="Picture 2" descr="Yescom Bright LED Bike Wheel Light Auto Open and Close Bicycle Wheel Spoke  Light String Colorful - Walmart.com">
            <a:extLst>
              <a:ext uri="{FF2B5EF4-FFF2-40B4-BE49-F238E27FC236}">
                <a16:creationId xmlns:a16="http://schemas.microsoft.com/office/drawing/2014/main" id="{24ABF0C9-7AFC-A2E9-801F-EEB5A2905C2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2568" t="-400" r="13977" b="-370"/>
          <a:stretch/>
        </p:blipFill>
        <p:spPr bwMode="auto">
          <a:xfrm>
            <a:off x="4851400" y="-19288"/>
            <a:ext cx="4292600" cy="5183108"/>
          </a:xfrm>
          <a:prstGeom prst="rect">
            <a:avLst/>
          </a:prstGeom>
          <a:noFill/>
          <a:extLst>
            <a:ext uri="{909E8E84-426E-40DD-AFC4-6F175D3DCCD1}">
              <a14:hiddenFill xmlns:a14="http://schemas.microsoft.com/office/drawing/2010/main">
                <a:solidFill>
                  <a:srgbClr val="FFFFFF"/>
                </a:solidFill>
              </a14:hiddenFill>
            </a:ext>
          </a:extLst>
        </p:spPr>
      </p:pic>
      <p:sp>
        <p:nvSpPr>
          <p:cNvPr id="168" name="Google Shape;168;p29"/>
          <p:cNvSpPr txBox="1">
            <a:spLocks noGrp="1"/>
          </p:cNvSpPr>
          <p:nvPr>
            <p:ph type="subTitle" idx="1"/>
          </p:nvPr>
        </p:nvSpPr>
        <p:spPr>
          <a:xfrm flipH="1">
            <a:off x="1508095" y="2154225"/>
            <a:ext cx="2662280"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The struggles of commuting by bicycle.</a:t>
            </a:r>
            <a:endParaRPr dirty="0"/>
          </a:p>
          <a:p>
            <a:pPr marL="0" lvl="0" indent="0" algn="r" rtl="0">
              <a:spcBef>
                <a:spcPts val="0"/>
              </a:spcBef>
              <a:spcAft>
                <a:spcPts val="0"/>
              </a:spcAft>
              <a:buNone/>
            </a:pPr>
            <a:endParaRPr dirty="0"/>
          </a:p>
        </p:txBody>
      </p:sp>
      <p:sp>
        <p:nvSpPr>
          <p:cNvPr id="169" name="Google Shape;169;p29"/>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THE PROBLEM</a:t>
            </a:r>
            <a:endParaRPr dirty="0"/>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00" name="Picture 4" descr="Single continuous line drawing of young cycle rider show freestyle stand on  a bicycle. Extreme risky trick. One line draw design vector illustration  for freestyle 1922237 Vector Art at Vecteezy">
            <a:extLst>
              <a:ext uri="{FF2B5EF4-FFF2-40B4-BE49-F238E27FC236}">
                <a16:creationId xmlns:a16="http://schemas.microsoft.com/office/drawing/2014/main" id="{AC12D82E-938A-52F3-72AF-F8FFCB291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207192"/>
            <a:ext cx="1278274" cy="89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931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14338" name="Picture 2" descr="One line drawing of happy young girl on bicycle. Energetic beautiful woman  riding her cycle in the morning to go to school. Daily activity. Back to  school concept isolated on white background">
            <a:extLst>
              <a:ext uri="{FF2B5EF4-FFF2-40B4-BE49-F238E27FC236}">
                <a16:creationId xmlns:a16="http://schemas.microsoft.com/office/drawing/2014/main" id="{5A8B8994-08E4-BDD4-F5A4-3C499E07E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640"/>
            <a:ext cx="652780" cy="652780"/>
          </a:xfrm>
          <a:prstGeom prst="rect">
            <a:avLst/>
          </a:prstGeom>
          <a:noFill/>
          <a:extLst>
            <a:ext uri="{909E8E84-426E-40DD-AFC4-6F175D3DCCD1}">
              <a14:hiddenFill xmlns:a14="http://schemas.microsoft.com/office/drawing/2010/main">
                <a:solidFill>
                  <a:srgbClr val="FFFFFF"/>
                </a:solidFill>
              </a14:hiddenFill>
            </a:ext>
          </a:extLst>
        </p:spPr>
      </p:pic>
      <p:sp>
        <p:nvSpPr>
          <p:cNvPr id="382" name="Google Shape;382;p43"/>
          <p:cNvSpPr/>
          <p:nvPr/>
        </p:nvSpPr>
        <p:spPr>
          <a:xfrm>
            <a:off x="2245176" y="540000"/>
            <a:ext cx="2975715" cy="4144173"/>
          </a:xfrm>
          <a:prstGeom prst="rect">
            <a:avLst/>
          </a:prstGeom>
          <a:solidFill>
            <a:schemeClr val="dk1"/>
          </a:solidFill>
          <a:ln>
            <a:noFill/>
          </a:ln>
        </p:spPr>
        <p:txBody>
          <a:bodyPr spcFirstLastPara="1" wrap="square" lIns="91425" tIns="91425" rIns="91425" bIns="91425" anchor="ctr" anchorCtr="0">
            <a:noAutofit/>
          </a:bodyPr>
          <a:lstStyle/>
          <a:p>
            <a:pPr lvl="1" algn="r"/>
            <a:r>
              <a:rPr lang="en-US" sz="1600" b="1" dirty="0" err="1">
                <a:solidFill>
                  <a:schemeClr val="bg1"/>
                </a:solidFill>
                <a:latin typeface="Livvic" pitchFamily="2" charset="0"/>
              </a:rPr>
              <a:t>Turnigy</a:t>
            </a:r>
            <a:r>
              <a:rPr lang="en-US" sz="1600" b="1" dirty="0">
                <a:solidFill>
                  <a:schemeClr val="bg1"/>
                </a:solidFill>
                <a:latin typeface="Livvic" pitchFamily="2" charset="0"/>
              </a:rPr>
              <a:t> 2.0 LiPo</a:t>
            </a:r>
          </a:p>
          <a:p>
            <a:pPr lvl="1" algn="r"/>
            <a:endParaRPr lang="en-BE" sz="1600" dirty="0">
              <a:solidFill>
                <a:schemeClr val="bg1"/>
              </a:solidFill>
              <a:latin typeface="Livvic" pitchFamily="2" charset="0"/>
            </a:endParaRPr>
          </a:p>
          <a:p>
            <a:pPr lvl="2" algn="r"/>
            <a:r>
              <a:rPr lang="en-GB" sz="1600" dirty="0">
                <a:solidFill>
                  <a:schemeClr val="bg1"/>
                </a:solidFill>
                <a:latin typeface="Livvic" pitchFamily="2" charset="0"/>
              </a:rPr>
              <a:t>2000 </a:t>
            </a:r>
            <a:r>
              <a:rPr lang="en-GB" sz="1600" dirty="0" err="1">
                <a:solidFill>
                  <a:schemeClr val="bg1"/>
                </a:solidFill>
                <a:latin typeface="Livvic" pitchFamily="2" charset="0"/>
              </a:rPr>
              <a:t>mAh</a:t>
            </a:r>
            <a:endParaRPr lang="en-GB" sz="1600" dirty="0">
              <a:solidFill>
                <a:schemeClr val="bg1"/>
              </a:solidFill>
              <a:latin typeface="Livvic" pitchFamily="2" charset="0"/>
            </a:endParaRPr>
          </a:p>
          <a:p>
            <a:pPr lvl="2" algn="r"/>
            <a:r>
              <a:rPr lang="en-GB" sz="1600" dirty="0">
                <a:solidFill>
                  <a:schemeClr val="bg1"/>
                </a:solidFill>
                <a:latin typeface="Livvic" pitchFamily="2" charset="0"/>
              </a:rPr>
              <a:t>1 C</a:t>
            </a:r>
          </a:p>
          <a:p>
            <a:pPr lvl="2" algn="r"/>
            <a:r>
              <a:rPr lang="en-GB" sz="1600" dirty="0">
                <a:solidFill>
                  <a:schemeClr val="bg1"/>
                </a:solidFill>
                <a:latin typeface="Livvic" pitchFamily="2" charset="0"/>
              </a:rPr>
              <a:t>7,4 </a:t>
            </a:r>
            <a:r>
              <a:rPr lang="en-GB" sz="1600" dirty="0" err="1">
                <a:solidFill>
                  <a:schemeClr val="bg1"/>
                </a:solidFill>
                <a:latin typeface="Livvic" pitchFamily="2" charset="0"/>
              </a:rPr>
              <a:t>Wh</a:t>
            </a:r>
            <a:endParaRPr lang="en-GB" sz="1600" dirty="0">
              <a:solidFill>
                <a:schemeClr val="bg1"/>
              </a:solidFill>
              <a:latin typeface="Livvic" pitchFamily="2" charset="0"/>
            </a:endParaRPr>
          </a:p>
          <a:p>
            <a:pPr lvl="2" algn="r"/>
            <a:r>
              <a:rPr lang="en-GB" sz="1600" dirty="0">
                <a:solidFill>
                  <a:schemeClr val="bg1"/>
                </a:solidFill>
                <a:latin typeface="Livvic" pitchFamily="2" charset="0"/>
              </a:rPr>
              <a:t>3,7 v – 4,2 v</a:t>
            </a:r>
          </a:p>
          <a:p>
            <a:pPr lvl="2" algn="r"/>
            <a:r>
              <a:rPr lang="en-GB" sz="1600" dirty="0">
                <a:solidFill>
                  <a:schemeClr val="bg1"/>
                </a:solidFill>
                <a:latin typeface="Livvic" pitchFamily="2" charset="0"/>
              </a:rPr>
              <a:t>49 x 34 x 10 mm</a:t>
            </a:r>
          </a:p>
        </p:txBody>
      </p:sp>
      <p:sp>
        <p:nvSpPr>
          <p:cNvPr id="385" name="Google Shape;385;p43"/>
          <p:cNvSpPr/>
          <p:nvPr/>
        </p:nvSpPr>
        <p:spPr>
          <a:xfrm>
            <a:off x="-165700" y="540000"/>
            <a:ext cx="2320200" cy="138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5865FF3C-F615-6EDB-693A-CD607A7BE32F}"/>
              </a:ext>
            </a:extLst>
          </p:cNvPr>
          <p:cNvPicPr>
            <a:picLocks noChangeAspect="1"/>
          </p:cNvPicPr>
          <p:nvPr/>
        </p:nvPicPr>
        <p:blipFill rotWithShape="1">
          <a:blip r:embed="rId4"/>
          <a:srcRect l="11220"/>
          <a:stretch/>
        </p:blipFill>
        <p:spPr>
          <a:xfrm>
            <a:off x="5311566" y="1893832"/>
            <a:ext cx="3232993" cy="1968720"/>
          </a:xfrm>
          <a:prstGeom prst="rect">
            <a:avLst/>
          </a:prstGeom>
        </p:spPr>
      </p:pic>
      <p:sp>
        <p:nvSpPr>
          <p:cNvPr id="384" name="Google Shape;384;p43"/>
          <p:cNvSpPr txBox="1">
            <a:spLocks noGrp="1"/>
          </p:cNvSpPr>
          <p:nvPr>
            <p:ph type="ctrTitle"/>
          </p:nvPr>
        </p:nvSpPr>
        <p:spPr>
          <a:xfrm rot="5400000">
            <a:off x="6331382" y="1994777"/>
            <a:ext cx="361030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CELL CHOICE</a:t>
            </a:r>
            <a:endParaRPr dirty="0"/>
          </a:p>
        </p:txBody>
      </p:sp>
    </p:spTree>
    <p:extLst>
      <p:ext uri="{BB962C8B-B14F-4D97-AF65-F5344CB8AC3E}">
        <p14:creationId xmlns:p14="http://schemas.microsoft.com/office/powerpoint/2010/main" val="341548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250134" y="2081573"/>
            <a:ext cx="3783906"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CELL PERFORMANCE</a:t>
            </a:r>
            <a:endParaRPr dirty="0"/>
          </a:p>
        </p:txBody>
      </p:sp>
      <p:sp>
        <p:nvSpPr>
          <p:cNvPr id="178" name="Google Shape;178;p30"/>
          <p:cNvSpPr/>
          <p:nvPr/>
        </p:nvSpPr>
        <p:spPr>
          <a:xfrm>
            <a:off x="631875" y="1948217"/>
            <a:ext cx="6167789" cy="121188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0"/>
          <p:cNvSpPr txBox="1">
            <a:spLocks noGrp="1"/>
          </p:cNvSpPr>
          <p:nvPr>
            <p:ph type="subTitle" idx="1"/>
          </p:nvPr>
        </p:nvSpPr>
        <p:spPr>
          <a:xfrm>
            <a:off x="631884" y="1327021"/>
            <a:ext cx="4869756"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Microcontroller, </a:t>
            </a:r>
            <a:r>
              <a:rPr lang="en-US" dirty="0" err="1"/>
              <a:t>neopixels</a:t>
            </a:r>
            <a:r>
              <a:rPr lang="en-US" dirty="0"/>
              <a:t>, RF &gt; simulating max power draw.</a:t>
            </a:r>
          </a:p>
          <a:p>
            <a:pPr marL="0" lvl="0" indent="0" algn="l" rtl="0">
              <a:spcBef>
                <a:spcPts val="0"/>
              </a:spcBef>
              <a:spcAft>
                <a:spcPts val="0"/>
              </a:spcAft>
              <a:buNone/>
            </a:pPr>
            <a:r>
              <a:rPr lang="en-US" dirty="0"/>
              <a:t>Standby = 0,35 W    </a:t>
            </a:r>
          </a:p>
          <a:p>
            <a:pPr marL="0" lvl="0" indent="0" algn="l" rtl="0">
              <a:spcBef>
                <a:spcPts val="0"/>
              </a:spcBef>
              <a:spcAft>
                <a:spcPts val="0"/>
              </a:spcAft>
              <a:buNone/>
            </a:pPr>
            <a:r>
              <a:rPr lang="en-US" dirty="0"/>
              <a:t>With </a:t>
            </a:r>
            <a:r>
              <a:rPr lang="en-US" dirty="0" err="1"/>
              <a:t>Leds</a:t>
            </a:r>
            <a:r>
              <a:rPr lang="en-US" dirty="0"/>
              <a:t> = 0,7 W   |    Example: 2 week standby + occasional led flickering?   No problem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83" name="Google Shape;183;p30"/>
          <p:cNvSpPr txBox="1">
            <a:spLocks noGrp="1"/>
          </p:cNvSpPr>
          <p:nvPr>
            <p:ph type="subTitle" idx="5"/>
          </p:nvPr>
        </p:nvSpPr>
        <p:spPr>
          <a:xfrm>
            <a:off x="631884" y="2543128"/>
            <a:ext cx="3581779" cy="5505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2A (</a:t>
            </a:r>
            <a:r>
              <a:rPr lang="en-US" dirty="0" err="1">
                <a:solidFill>
                  <a:schemeClr val="lt1"/>
                </a:solidFill>
              </a:rPr>
              <a:t>ctu</a:t>
            </a:r>
            <a:r>
              <a:rPr lang="en-US" dirty="0">
                <a:solidFill>
                  <a:schemeClr val="lt1"/>
                </a:solidFill>
              </a:rPr>
              <a:t>) for 1, plenty for any possible configuration of the project </a:t>
            </a:r>
          </a:p>
          <a:p>
            <a:pPr marL="0" lvl="0" indent="0" algn="l" rtl="0">
              <a:spcBef>
                <a:spcPts val="0"/>
              </a:spcBef>
              <a:spcAft>
                <a:spcPts val="0"/>
              </a:spcAft>
              <a:buNone/>
            </a:pPr>
            <a:r>
              <a:rPr lang="en-US" dirty="0">
                <a:solidFill>
                  <a:schemeClr val="lt1"/>
                </a:solidFill>
              </a:rPr>
              <a:t>Put 2 in parallel and get 4A</a:t>
            </a:r>
          </a:p>
          <a:p>
            <a:pPr marL="0" lvl="0" indent="0" algn="l" rtl="0">
              <a:spcBef>
                <a:spcPts val="0"/>
              </a:spcBef>
              <a:spcAft>
                <a:spcPts val="0"/>
              </a:spcAft>
              <a:buNone/>
            </a:pPr>
            <a:r>
              <a:rPr lang="en-US" dirty="0">
                <a:solidFill>
                  <a:schemeClr val="lt1"/>
                </a:solidFill>
              </a:rPr>
              <a:t>2A charging, 2h charge</a:t>
            </a: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INDUSTRIAL BUILDINGS</a:t>
            </a:r>
            <a:endParaRPr dirty="0">
              <a:solidFill>
                <a:schemeClr val="lt1"/>
              </a:solidFill>
            </a:endParaRPr>
          </a:p>
        </p:txBody>
      </p:sp>
      <p:sp>
        <p:nvSpPr>
          <p:cNvPr id="185" name="Google Shape;185;p30"/>
          <p:cNvSpPr txBox="1">
            <a:spLocks noGrp="1"/>
          </p:cNvSpPr>
          <p:nvPr>
            <p:ph type="ctrTitle" idx="4"/>
          </p:nvPr>
        </p:nvSpPr>
        <p:spPr>
          <a:xfrm>
            <a:off x="631875" y="1948217"/>
            <a:ext cx="3147637"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Discharge &amp; Charge</a:t>
            </a:r>
            <a:endParaRPr dirty="0">
              <a:solidFill>
                <a:schemeClr val="lt1"/>
              </a:solidFill>
            </a:endParaRPr>
          </a:p>
        </p:txBody>
      </p:sp>
      <p:sp>
        <p:nvSpPr>
          <p:cNvPr id="186" name="Google Shape;186;p30"/>
          <p:cNvSpPr txBox="1">
            <a:spLocks noGrp="1"/>
          </p:cNvSpPr>
          <p:nvPr>
            <p:ph type="ctrTitle"/>
          </p:nvPr>
        </p:nvSpPr>
        <p:spPr>
          <a:xfrm>
            <a:off x="631875" y="75058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Capacity</a:t>
            </a:r>
            <a:endParaRPr dirty="0">
              <a:solidFill>
                <a:schemeClr val="dk1"/>
              </a:solidFill>
            </a:endParaRPr>
          </a:p>
        </p:txBody>
      </p:sp>
      <p:sp>
        <p:nvSpPr>
          <p:cNvPr id="29" name="Google Shape;178;p30">
            <a:extLst>
              <a:ext uri="{FF2B5EF4-FFF2-40B4-BE49-F238E27FC236}">
                <a16:creationId xmlns:a16="http://schemas.microsoft.com/office/drawing/2014/main" id="{4116FF9E-390C-3330-4FFE-A641E3D6DB81}"/>
              </a:ext>
            </a:extLst>
          </p:cNvPr>
          <p:cNvSpPr/>
          <p:nvPr/>
        </p:nvSpPr>
        <p:spPr>
          <a:xfrm>
            <a:off x="631875" y="3157820"/>
            <a:ext cx="6167789" cy="121188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3;p30">
            <a:extLst>
              <a:ext uri="{FF2B5EF4-FFF2-40B4-BE49-F238E27FC236}">
                <a16:creationId xmlns:a16="http://schemas.microsoft.com/office/drawing/2014/main" id="{60D5DB12-AE32-A132-A00D-21E622FC85C1}"/>
              </a:ext>
            </a:extLst>
          </p:cNvPr>
          <p:cNvSpPr txBox="1">
            <a:spLocks/>
          </p:cNvSpPr>
          <p:nvPr/>
        </p:nvSpPr>
        <p:spPr>
          <a:xfrm>
            <a:off x="631884" y="3752731"/>
            <a:ext cx="2869021" cy="550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dk1"/>
              </a:buClr>
              <a:buSzPts val="1000"/>
              <a:buFont typeface="Catamaran Light"/>
              <a:buNone/>
              <a:defRPr sz="1000" b="0" i="0" u="none" strike="noStrike" cap="none">
                <a:solidFill>
                  <a:schemeClr val="dk1"/>
                </a:solidFill>
                <a:latin typeface="Catamaran Light"/>
                <a:ea typeface="Catamaran Light"/>
                <a:cs typeface="Catamaran Light"/>
                <a:sym typeface="Catamaran Light"/>
              </a:defRPr>
            </a:lvl9pPr>
          </a:lstStyle>
          <a:p>
            <a:pPr marL="0" indent="0"/>
            <a:r>
              <a:rPr lang="en-US" dirty="0" err="1">
                <a:solidFill>
                  <a:schemeClr val="lt1"/>
                </a:solidFill>
              </a:rPr>
              <a:t>Lipo’s</a:t>
            </a:r>
            <a:r>
              <a:rPr lang="en-US" dirty="0">
                <a:solidFill>
                  <a:schemeClr val="lt1"/>
                </a:solidFill>
              </a:rPr>
              <a:t> typically have about 150-300 cycles in them. </a:t>
            </a:r>
          </a:p>
          <a:p>
            <a:pPr marL="0" indent="0"/>
            <a:r>
              <a:rPr lang="en-US" dirty="0">
                <a:solidFill>
                  <a:schemeClr val="lt1"/>
                </a:solidFill>
              </a:rPr>
              <a:t>Charge every 2 weeks? Good for 7-15 years.</a:t>
            </a:r>
          </a:p>
          <a:p>
            <a:pPr marL="0" indent="0"/>
            <a:r>
              <a:rPr lang="en-US" dirty="0">
                <a:solidFill>
                  <a:schemeClr val="lt1"/>
                </a:solidFill>
              </a:rPr>
              <a:t>&gt; Less with col temperatures &amp; more charging.</a:t>
            </a:r>
          </a:p>
        </p:txBody>
      </p:sp>
      <p:sp>
        <p:nvSpPr>
          <p:cNvPr id="31" name="Google Shape;185;p30">
            <a:extLst>
              <a:ext uri="{FF2B5EF4-FFF2-40B4-BE49-F238E27FC236}">
                <a16:creationId xmlns:a16="http://schemas.microsoft.com/office/drawing/2014/main" id="{AFA2C8D6-9C8F-CE0C-147C-B8A48EAE33D1}"/>
              </a:ext>
            </a:extLst>
          </p:cNvPr>
          <p:cNvSpPr txBox="1">
            <a:spLocks/>
          </p:cNvSpPr>
          <p:nvPr/>
        </p:nvSpPr>
        <p:spPr>
          <a:xfrm>
            <a:off x="631875" y="3157820"/>
            <a:ext cx="3147637"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dirty="0">
                <a:solidFill>
                  <a:schemeClr val="lt1"/>
                </a:solidFill>
              </a:rPr>
              <a:t>Life Cycle</a:t>
            </a:r>
            <a:endParaRPr lang="nl-BE" dirty="0">
              <a:solidFill>
                <a:schemeClr val="lt1"/>
              </a:solidFill>
            </a:endParaRPr>
          </a:p>
        </p:txBody>
      </p:sp>
    </p:spTree>
    <p:extLst>
      <p:ext uri="{BB962C8B-B14F-4D97-AF65-F5344CB8AC3E}">
        <p14:creationId xmlns:p14="http://schemas.microsoft.com/office/powerpoint/2010/main" val="2912537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3" name="Picture 12">
            <a:extLst>
              <a:ext uri="{FF2B5EF4-FFF2-40B4-BE49-F238E27FC236}">
                <a16:creationId xmlns:a16="http://schemas.microsoft.com/office/drawing/2014/main" id="{73728762-C101-84D0-A666-E5F0601DBA20}"/>
              </a:ext>
            </a:extLst>
          </p:cNvPr>
          <p:cNvPicPr>
            <a:picLocks noChangeAspect="1"/>
          </p:cNvPicPr>
          <p:nvPr/>
        </p:nvPicPr>
        <p:blipFill>
          <a:blip r:embed="rId3"/>
          <a:stretch>
            <a:fillRect/>
          </a:stretch>
        </p:blipFill>
        <p:spPr>
          <a:xfrm>
            <a:off x="53168" y="48878"/>
            <a:ext cx="8231070" cy="4923823"/>
          </a:xfrm>
          <a:prstGeom prst="rect">
            <a:avLst/>
          </a:prstGeom>
        </p:spPr>
      </p:pic>
      <p:sp>
        <p:nvSpPr>
          <p:cNvPr id="176" name="Google Shape;176;p30"/>
          <p:cNvSpPr txBox="1">
            <a:spLocks noGrp="1"/>
          </p:cNvSpPr>
          <p:nvPr>
            <p:ph type="ctrTitle" idx="6"/>
          </p:nvPr>
        </p:nvSpPr>
        <p:spPr>
          <a:xfrm rot="5400000">
            <a:off x="6250134" y="2081573"/>
            <a:ext cx="3783906"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CELL SAFETY</a:t>
            </a:r>
            <a:endParaRPr dirty="0"/>
          </a:p>
        </p:txBody>
      </p:sp>
    </p:spTree>
    <p:extLst>
      <p:ext uri="{BB962C8B-B14F-4D97-AF65-F5344CB8AC3E}">
        <p14:creationId xmlns:p14="http://schemas.microsoft.com/office/powerpoint/2010/main" val="3903328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Whats next?</a:t>
            </a:r>
            <a:endParaRPr sz="2800" dirty="0">
              <a:solidFill>
                <a:schemeClr val="lt1"/>
              </a:solidFill>
            </a:endParaRPr>
          </a:p>
        </p:txBody>
      </p:sp>
      <p:sp>
        <p:nvSpPr>
          <p:cNvPr id="4" name="Google Shape;195;p31">
            <a:extLst>
              <a:ext uri="{FF2B5EF4-FFF2-40B4-BE49-F238E27FC236}">
                <a16:creationId xmlns:a16="http://schemas.microsoft.com/office/drawing/2014/main" id="{4646B343-F22C-B639-206E-A0F2C00923E2}"/>
              </a:ext>
            </a:extLst>
          </p:cNvPr>
          <p:cNvSpPr/>
          <p:nvPr/>
        </p:nvSpPr>
        <p:spPr>
          <a:xfrm>
            <a:off x="0" y="3048000"/>
            <a:ext cx="4434840" cy="2095500"/>
          </a:xfrm>
          <a:prstGeom prst="rect">
            <a:avLst/>
          </a:prstGeom>
          <a:solidFill>
            <a:schemeClr val="accent1"/>
          </a:solid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en-US" sz="1800" b="1" dirty="0">
                <a:solidFill>
                  <a:schemeClr val="bg1"/>
                </a:solidFill>
                <a:latin typeface="Livvic" pitchFamily="2" charset="0"/>
              </a:rPr>
              <a:t>Validate Project Plans</a:t>
            </a:r>
          </a:p>
          <a:p>
            <a:pPr marL="285750" lvl="0" indent="-285750" algn="l" rtl="0">
              <a:spcBef>
                <a:spcPts val="0"/>
              </a:spcBef>
              <a:spcAft>
                <a:spcPts val="0"/>
              </a:spcAft>
              <a:buClr>
                <a:schemeClr val="bg1"/>
              </a:buClr>
              <a:buFont typeface="Arial" panose="020B0604020202020204" pitchFamily="34" charset="0"/>
              <a:buChar char="•"/>
            </a:pPr>
            <a:r>
              <a:rPr lang="en-US" sz="1800" b="1" dirty="0">
                <a:solidFill>
                  <a:schemeClr val="bg1"/>
                </a:solidFill>
                <a:latin typeface="Livvic" pitchFamily="2" charset="0"/>
              </a:rPr>
              <a:t>Make a planning</a:t>
            </a:r>
          </a:p>
          <a:p>
            <a:pPr marL="285750" lvl="0" indent="-285750" algn="l" rtl="0">
              <a:spcBef>
                <a:spcPts val="0"/>
              </a:spcBef>
              <a:spcAft>
                <a:spcPts val="0"/>
              </a:spcAft>
              <a:buClr>
                <a:schemeClr val="bg1"/>
              </a:buClr>
              <a:buFont typeface="Arial" panose="020B0604020202020204" pitchFamily="34" charset="0"/>
              <a:buChar char="•"/>
            </a:pPr>
            <a:r>
              <a:rPr lang="en-US" sz="1800" b="1" dirty="0" err="1">
                <a:solidFill>
                  <a:schemeClr val="bg1"/>
                </a:solidFill>
                <a:latin typeface="Livvic" pitchFamily="2" charset="0"/>
              </a:rPr>
              <a:t>Devide</a:t>
            </a:r>
            <a:r>
              <a:rPr lang="en-US" sz="1800" b="1" dirty="0">
                <a:solidFill>
                  <a:schemeClr val="bg1"/>
                </a:solidFill>
                <a:latin typeface="Livvic" pitchFamily="2" charset="0"/>
              </a:rPr>
              <a:t> the work</a:t>
            </a:r>
            <a:endParaRPr sz="1800" b="1" dirty="0">
              <a:solidFill>
                <a:schemeClr val="bg1"/>
              </a:solidFill>
              <a:latin typeface="Livvic" pitchFamily="2" charset="0"/>
            </a:endParaRPr>
          </a:p>
        </p:txBody>
      </p:sp>
      <p:sp>
        <p:nvSpPr>
          <p:cNvPr id="5" name="Google Shape;202;p31">
            <a:extLst>
              <a:ext uri="{FF2B5EF4-FFF2-40B4-BE49-F238E27FC236}">
                <a16:creationId xmlns:a16="http://schemas.microsoft.com/office/drawing/2014/main" id="{CC531332-BAB9-7D78-5FE4-04428CEEF6B9}"/>
              </a:ext>
            </a:extLst>
          </p:cNvPr>
          <p:cNvSpPr/>
          <p:nvPr/>
        </p:nvSpPr>
        <p:spPr>
          <a:xfrm rot="10800000" flipH="1">
            <a:off x="0" y="2840700"/>
            <a:ext cx="4434840" cy="2073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34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a:t>
            </a:r>
            <a:endParaRPr dirty="0"/>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0"/>
          <p:cNvSpPr/>
          <p:nvPr/>
        </p:nvSpPr>
        <p:spPr>
          <a:xfrm>
            <a:off x="631874" y="2516657"/>
            <a:ext cx="6167789" cy="2632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Prevent collision by being alerted in advance</a:t>
            </a:r>
            <a:endParaRPr dirty="0"/>
          </a:p>
        </p:txBody>
      </p:sp>
      <p:sp>
        <p:nvSpPr>
          <p:cNvPr id="182" name="Google Shape;182;p30"/>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Jupiter is a gas giant and the biggest planet in our Solar System. It’s the fourth-brightest object in the sky</a:t>
            </a:r>
            <a:endParaRPr dirty="0">
              <a:solidFill>
                <a:schemeClr val="lt1"/>
              </a:solidFill>
            </a:endParaRPr>
          </a:p>
        </p:txBody>
      </p:sp>
      <p:sp>
        <p:nvSpPr>
          <p:cNvPr id="183" name="Google Shape;183;p30"/>
          <p:cNvSpPr txBox="1">
            <a:spLocks noGrp="1"/>
          </p:cNvSpPr>
          <p:nvPr>
            <p:ph type="subTitle" idx="5"/>
          </p:nvPr>
        </p:nvSpPr>
        <p:spPr>
          <a:xfrm>
            <a:off x="631884" y="311156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Prevent collision by alerting the colliding car.</a:t>
            </a: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INDUSTRIAL BUILDINGS</a:t>
            </a:r>
            <a:endParaRPr dirty="0">
              <a:solidFill>
                <a:schemeClr val="lt1"/>
              </a:solidFill>
            </a:endParaRPr>
          </a:p>
        </p:txBody>
      </p:sp>
      <p:sp>
        <p:nvSpPr>
          <p:cNvPr id="185" name="Google Shape;185;p30"/>
          <p:cNvSpPr txBox="1">
            <a:spLocks noGrp="1"/>
          </p:cNvSpPr>
          <p:nvPr>
            <p:ph type="ctrTitle" idx="4"/>
          </p:nvPr>
        </p:nvSpPr>
        <p:spPr>
          <a:xfrm>
            <a:off x="631874" y="2516657"/>
            <a:ext cx="3147637"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1"/>
                </a:solidFill>
              </a:rPr>
              <a:t>ALERT DRIVER</a:t>
            </a:r>
            <a:endParaRPr dirty="0">
              <a:solidFill>
                <a:schemeClr val="lt1"/>
              </a:solidFill>
            </a:endParaRPr>
          </a:p>
        </p:txBody>
      </p:sp>
      <p:sp>
        <p:nvSpPr>
          <p:cNvPr id="186" name="Google Shape;186;p30"/>
          <p:cNvSpPr txBox="1">
            <a:spLocks noGrp="1"/>
          </p:cNvSpPr>
          <p:nvPr>
            <p:ph type="ctrTitle"/>
          </p:nvPr>
        </p:nvSpPr>
        <p:spPr>
          <a:xfrm>
            <a:off x="631875" y="842025"/>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DEFENSIVE</a:t>
            </a:r>
            <a:r>
              <a:rPr lang="en" dirty="0"/>
              <a:t> CYCLING</a:t>
            </a:r>
            <a:endParaRPr dirty="0">
              <a:solidFill>
                <a:schemeClr val="dk1"/>
              </a:solidFill>
            </a:endParaRPr>
          </a:p>
        </p:txBody>
      </p:sp>
      <p:grpSp>
        <p:nvGrpSpPr>
          <p:cNvPr id="2" name="Google Shape;5394;p62">
            <a:extLst>
              <a:ext uri="{FF2B5EF4-FFF2-40B4-BE49-F238E27FC236}">
                <a16:creationId xmlns:a16="http://schemas.microsoft.com/office/drawing/2014/main" id="{6BCAA990-592C-4AC1-282F-583B1DD3A7BB}"/>
              </a:ext>
            </a:extLst>
          </p:cNvPr>
          <p:cNvGrpSpPr/>
          <p:nvPr/>
        </p:nvGrpSpPr>
        <p:grpSpPr>
          <a:xfrm>
            <a:off x="3109667" y="1043860"/>
            <a:ext cx="366664" cy="366981"/>
            <a:chOff x="2185372" y="1957799"/>
            <a:chExt cx="366664" cy="366981"/>
          </a:xfrm>
        </p:grpSpPr>
        <p:sp>
          <p:nvSpPr>
            <p:cNvPr id="3" name="Google Shape;5395;p62">
              <a:extLst>
                <a:ext uri="{FF2B5EF4-FFF2-40B4-BE49-F238E27FC236}">
                  <a16:creationId xmlns:a16="http://schemas.microsoft.com/office/drawing/2014/main" id="{3ADC2B00-DD94-EBEF-8507-061B7E841692}"/>
                </a:ext>
              </a:extLst>
            </p:cNvPr>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5396;p62">
              <a:extLst>
                <a:ext uri="{FF2B5EF4-FFF2-40B4-BE49-F238E27FC236}">
                  <a16:creationId xmlns:a16="http://schemas.microsoft.com/office/drawing/2014/main" id="{DD6509F1-4AFE-1FD9-584A-0CDBFA7DD8DB}"/>
                </a:ext>
              </a:extLst>
            </p:cNvPr>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5397;p62">
              <a:extLst>
                <a:ext uri="{FF2B5EF4-FFF2-40B4-BE49-F238E27FC236}">
                  <a16:creationId xmlns:a16="http://schemas.microsoft.com/office/drawing/2014/main" id="{E7710803-7712-3EFE-244E-9AF74E6971C4}"/>
                </a:ext>
              </a:extLst>
            </p:cNvPr>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5398;p62">
              <a:extLst>
                <a:ext uri="{FF2B5EF4-FFF2-40B4-BE49-F238E27FC236}">
                  <a16:creationId xmlns:a16="http://schemas.microsoft.com/office/drawing/2014/main" id="{215D82D7-F7ED-E8E1-9800-05E4A2A354E5}"/>
                </a:ext>
              </a:extLst>
            </p:cNvPr>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5399;p62">
              <a:extLst>
                <a:ext uri="{FF2B5EF4-FFF2-40B4-BE49-F238E27FC236}">
                  <a16:creationId xmlns:a16="http://schemas.microsoft.com/office/drawing/2014/main" id="{44EEFEA7-ADDF-E8D9-E7FC-36FC93F16553}"/>
                </a:ext>
              </a:extLst>
            </p:cNvPr>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00;p62">
              <a:extLst>
                <a:ext uri="{FF2B5EF4-FFF2-40B4-BE49-F238E27FC236}">
                  <a16:creationId xmlns:a16="http://schemas.microsoft.com/office/drawing/2014/main" id="{5A33A89B-BB98-34B5-53F7-1BEC52510459}"/>
                </a:ext>
              </a:extLst>
            </p:cNvPr>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401;p62">
              <a:extLst>
                <a:ext uri="{FF2B5EF4-FFF2-40B4-BE49-F238E27FC236}">
                  <a16:creationId xmlns:a16="http://schemas.microsoft.com/office/drawing/2014/main" id="{456561EE-16B8-BBEA-C3C2-DD1EA658F3FF}"/>
                </a:ext>
              </a:extLst>
            </p:cNvPr>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02;p62">
              <a:extLst>
                <a:ext uri="{FF2B5EF4-FFF2-40B4-BE49-F238E27FC236}">
                  <a16:creationId xmlns:a16="http://schemas.microsoft.com/office/drawing/2014/main" id="{54CC11C6-8AEA-3929-97D1-55182A4DB2BB}"/>
                </a:ext>
              </a:extLst>
            </p:cNvPr>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6470;p63">
            <a:extLst>
              <a:ext uri="{FF2B5EF4-FFF2-40B4-BE49-F238E27FC236}">
                <a16:creationId xmlns:a16="http://schemas.microsoft.com/office/drawing/2014/main" id="{ECCF27F6-E422-EC8D-12E8-E59AF32E623D}"/>
              </a:ext>
            </a:extLst>
          </p:cNvPr>
          <p:cNvGrpSpPr/>
          <p:nvPr/>
        </p:nvGrpSpPr>
        <p:grpSpPr>
          <a:xfrm>
            <a:off x="3182029" y="2789373"/>
            <a:ext cx="337069" cy="302593"/>
            <a:chOff x="3441065" y="4302505"/>
            <a:chExt cx="337069" cy="302593"/>
          </a:xfrm>
          <a:solidFill>
            <a:schemeClr val="bg1"/>
          </a:solidFill>
        </p:grpSpPr>
        <p:sp>
          <p:nvSpPr>
            <p:cNvPr id="16" name="Google Shape;6471;p63">
              <a:extLst>
                <a:ext uri="{FF2B5EF4-FFF2-40B4-BE49-F238E27FC236}">
                  <a16:creationId xmlns:a16="http://schemas.microsoft.com/office/drawing/2014/main" id="{F155B1E1-C25D-AF31-8EB7-447A0537950C}"/>
                </a:ext>
              </a:extLst>
            </p:cNvPr>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6472;p63">
              <a:extLst>
                <a:ext uri="{FF2B5EF4-FFF2-40B4-BE49-F238E27FC236}">
                  <a16:creationId xmlns:a16="http://schemas.microsoft.com/office/drawing/2014/main" id="{C32AF68D-3B7C-2222-5081-2663D4D19A5D}"/>
                </a:ext>
              </a:extLst>
            </p:cNvPr>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473;p63">
              <a:extLst>
                <a:ext uri="{FF2B5EF4-FFF2-40B4-BE49-F238E27FC236}">
                  <a16:creationId xmlns:a16="http://schemas.microsoft.com/office/drawing/2014/main" id="{EEC91C2F-C5B6-4EAB-D26E-AB0AED3D4A05}"/>
                </a:ext>
              </a:extLst>
            </p:cNvPr>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474;p63">
              <a:extLst>
                <a:ext uri="{FF2B5EF4-FFF2-40B4-BE49-F238E27FC236}">
                  <a16:creationId xmlns:a16="http://schemas.microsoft.com/office/drawing/2014/main" id="{0C9FB979-2B87-CEDA-DB89-80E1B6092D07}"/>
                </a:ext>
              </a:extLst>
            </p:cNvPr>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475;p63">
              <a:extLst>
                <a:ext uri="{FF2B5EF4-FFF2-40B4-BE49-F238E27FC236}">
                  <a16:creationId xmlns:a16="http://schemas.microsoft.com/office/drawing/2014/main" id="{DAC6CBFC-6404-D519-11E5-4DC5CB10C49E}"/>
                </a:ext>
              </a:extLst>
            </p:cNvPr>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476;p63">
              <a:extLst>
                <a:ext uri="{FF2B5EF4-FFF2-40B4-BE49-F238E27FC236}">
                  <a16:creationId xmlns:a16="http://schemas.microsoft.com/office/drawing/2014/main" id="{F83DE65C-E653-31FC-B973-5618EDA5F8EA}"/>
                </a:ext>
              </a:extLst>
            </p:cNvPr>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477;p63">
              <a:extLst>
                <a:ext uri="{FF2B5EF4-FFF2-40B4-BE49-F238E27FC236}">
                  <a16:creationId xmlns:a16="http://schemas.microsoft.com/office/drawing/2014/main" id="{17B4C2C5-3272-8393-A0B8-43F5ED29C64F}"/>
                </a:ext>
              </a:extLst>
            </p:cNvPr>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478;p63">
              <a:extLst>
                <a:ext uri="{FF2B5EF4-FFF2-40B4-BE49-F238E27FC236}">
                  <a16:creationId xmlns:a16="http://schemas.microsoft.com/office/drawing/2014/main" id="{BD8850AE-9774-7823-F610-A06F60C70ED8}"/>
                </a:ext>
              </a:extLst>
            </p:cNvPr>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6479;p63">
              <a:extLst>
                <a:ext uri="{FF2B5EF4-FFF2-40B4-BE49-F238E27FC236}">
                  <a16:creationId xmlns:a16="http://schemas.microsoft.com/office/drawing/2014/main" id="{F446E079-8AB1-B6E8-BFC5-71076B6572C2}"/>
                </a:ext>
              </a:extLst>
            </p:cNvPr>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6480;p63">
              <a:extLst>
                <a:ext uri="{FF2B5EF4-FFF2-40B4-BE49-F238E27FC236}">
                  <a16:creationId xmlns:a16="http://schemas.microsoft.com/office/drawing/2014/main" id="{83E7784A-8B81-592D-418B-EF9A157519FF}"/>
                </a:ext>
              </a:extLst>
            </p:cNvPr>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481;p63">
              <a:extLst>
                <a:ext uri="{FF2B5EF4-FFF2-40B4-BE49-F238E27FC236}">
                  <a16:creationId xmlns:a16="http://schemas.microsoft.com/office/drawing/2014/main" id="{A390E5DF-C36D-19EC-086B-F7E27F342A12}"/>
                </a:ext>
              </a:extLst>
            </p:cNvPr>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482;p63">
              <a:extLst>
                <a:ext uri="{FF2B5EF4-FFF2-40B4-BE49-F238E27FC236}">
                  <a16:creationId xmlns:a16="http://schemas.microsoft.com/office/drawing/2014/main" id="{0F840AA4-BECF-C956-321B-ED203423325F}"/>
                </a:ext>
              </a:extLst>
            </p:cNvPr>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483;p63">
              <a:extLst>
                <a:ext uri="{FF2B5EF4-FFF2-40B4-BE49-F238E27FC236}">
                  <a16:creationId xmlns:a16="http://schemas.microsoft.com/office/drawing/2014/main" id="{7EA8A6BA-6FD2-4121-FAEF-AE0182D2D655}"/>
                </a:ext>
              </a:extLst>
            </p:cNvPr>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146" name="Picture 2" descr="One single line drawing of young bmx bicycle rider performing freestyle  trick on street vector illustration. extreme sport | CanStock">
            <a:extLst>
              <a:ext uri="{FF2B5EF4-FFF2-40B4-BE49-F238E27FC236}">
                <a16:creationId xmlns:a16="http://schemas.microsoft.com/office/drawing/2014/main" id="{6BE33F20-780C-6400-C707-66F4ABA9C7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59"/>
          <a:stretch/>
        </p:blipFill>
        <p:spPr bwMode="auto">
          <a:xfrm>
            <a:off x="7959559" y="4287520"/>
            <a:ext cx="1184441" cy="7467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9FC81D0-09BA-C806-41D9-A76A83814B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35778" y1="78542" x2="35778" y2="78542"/>
                        <a14:foregroundMark x1="68556" y1="83125" x2="68556" y2="83125"/>
                        <a14:backgroundMark x1="32556" y1="66458" x2="32556" y2="66458"/>
                        <a14:backgroundMark x1="35889" y1="65625" x2="35889" y2="65625"/>
                        <a14:backgroundMark x1="39111" y1="64375" x2="39111" y2="64375"/>
                        <a14:backgroundMark x1="31333" y1="39375" x2="31333" y2="39375"/>
                        <a14:backgroundMark x1="32778" y1="36667" x2="32778" y2="36667"/>
                        <a14:backgroundMark x1="36778" y1="43958" x2="36778" y2="43958"/>
                      </a14:backgroundRemoval>
                    </a14:imgEffect>
                  </a14:imgLayer>
                </a14:imgProps>
              </a:ext>
              <a:ext uri="{28A0092B-C50C-407E-A947-70E740481C1C}">
                <a14:useLocalDpi xmlns:a14="http://schemas.microsoft.com/office/drawing/2010/main" val="0"/>
              </a:ext>
            </a:extLst>
          </a:blip>
          <a:srcRect/>
          <a:stretch>
            <a:fillRect/>
          </a:stretch>
        </p:blipFill>
        <p:spPr bwMode="auto">
          <a:xfrm>
            <a:off x="4421841" y="1140769"/>
            <a:ext cx="2890260" cy="1541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bicycle&#10;&#10;Description automatically generated">
            <a:extLst>
              <a:ext uri="{FF2B5EF4-FFF2-40B4-BE49-F238E27FC236}">
                <a16:creationId xmlns:a16="http://schemas.microsoft.com/office/drawing/2014/main" id="{26AB4A3C-D21C-B5C6-63E7-BDC3A0E6B1B1}"/>
              </a:ext>
            </a:extLst>
          </p:cNvPr>
          <p:cNvPicPr>
            <a:picLocks noChangeAspect="1"/>
          </p:cNvPicPr>
          <p:nvPr/>
        </p:nvPicPr>
        <p:blipFill>
          <a:blip r:embed="rId3"/>
          <a:stretch>
            <a:fillRect/>
          </a:stretch>
        </p:blipFill>
        <p:spPr>
          <a:xfrm>
            <a:off x="260281" y="474292"/>
            <a:ext cx="8623437" cy="4306676"/>
          </a:xfrm>
          <a:prstGeom prst="rect">
            <a:avLst/>
          </a:prstGeom>
        </p:spPr>
      </p:pic>
      <p:sp>
        <p:nvSpPr>
          <p:cNvPr id="15" name="Google Shape;171;p29">
            <a:extLst>
              <a:ext uri="{FF2B5EF4-FFF2-40B4-BE49-F238E27FC236}">
                <a16:creationId xmlns:a16="http://schemas.microsoft.com/office/drawing/2014/main" id="{40E38F4E-3A64-B60A-D84E-C8BF28B55A83}"/>
              </a:ext>
            </a:extLst>
          </p:cNvPr>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Rectangle 15">
            <a:extLst>
              <a:ext uri="{FF2B5EF4-FFF2-40B4-BE49-F238E27FC236}">
                <a16:creationId xmlns:a16="http://schemas.microsoft.com/office/drawing/2014/main" id="{BAA7586B-85CD-89C7-11F1-8B99739B7A84}"/>
              </a:ext>
            </a:extLst>
          </p:cNvPr>
          <p:cNvSpPr/>
          <p:nvPr/>
        </p:nvSpPr>
        <p:spPr>
          <a:xfrm>
            <a:off x="1005840" y="101600"/>
            <a:ext cx="4932680" cy="260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this a high res one</a:t>
            </a:r>
            <a:endParaRPr lang="nl-BE" dirty="0"/>
          </a:p>
        </p:txBody>
      </p:sp>
      <p:pic>
        <p:nvPicPr>
          <p:cNvPr id="8194" name="Picture 2" descr="One continuous single line drawing of young man riding bicycle for exercise  2426928 Vector Art at Vecteezy">
            <a:extLst>
              <a:ext uri="{FF2B5EF4-FFF2-40B4-BE49-F238E27FC236}">
                <a16:creationId xmlns:a16="http://schemas.microsoft.com/office/drawing/2014/main" id="{B09DBEB1-00C0-CDC4-2260-3FF7C1288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461" y="4193764"/>
            <a:ext cx="1358538" cy="95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627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oogle Shape;931;p57">
            <a:extLst>
              <a:ext uri="{FF2B5EF4-FFF2-40B4-BE49-F238E27FC236}">
                <a16:creationId xmlns:a16="http://schemas.microsoft.com/office/drawing/2014/main" id="{64FD0840-94EF-3B2B-4B16-E77BB41B1123}"/>
              </a:ext>
            </a:extLst>
          </p:cNvPr>
          <p:cNvGrpSpPr/>
          <p:nvPr/>
        </p:nvGrpSpPr>
        <p:grpSpPr>
          <a:xfrm flipH="1">
            <a:off x="3365010" y="2595109"/>
            <a:ext cx="563814" cy="177397"/>
            <a:chOff x="4458420" y="5169625"/>
            <a:chExt cx="178850" cy="56275"/>
          </a:xfrm>
        </p:grpSpPr>
        <p:sp>
          <p:nvSpPr>
            <p:cNvPr id="48" name="Google Shape;932;p57">
              <a:extLst>
                <a:ext uri="{FF2B5EF4-FFF2-40B4-BE49-F238E27FC236}">
                  <a16:creationId xmlns:a16="http://schemas.microsoft.com/office/drawing/2014/main" id="{835D63B7-F3EF-A0B2-3B4D-18836FB7024E}"/>
                </a:ext>
              </a:extLst>
            </p:cNvPr>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33;p57">
              <a:extLst>
                <a:ext uri="{FF2B5EF4-FFF2-40B4-BE49-F238E27FC236}">
                  <a16:creationId xmlns:a16="http://schemas.microsoft.com/office/drawing/2014/main" id="{0C1AC361-915E-6AC7-6F57-B9E946408E42}"/>
                </a:ext>
              </a:extLst>
            </p:cNvPr>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934;p57">
              <a:extLst>
                <a:ext uri="{FF2B5EF4-FFF2-40B4-BE49-F238E27FC236}">
                  <a16:creationId xmlns:a16="http://schemas.microsoft.com/office/drawing/2014/main" id="{306CD3B5-3D0C-4CB9-A223-79C09F98AB8C}"/>
                </a:ext>
              </a:extLst>
            </p:cNvPr>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935;p57">
              <a:extLst>
                <a:ext uri="{FF2B5EF4-FFF2-40B4-BE49-F238E27FC236}">
                  <a16:creationId xmlns:a16="http://schemas.microsoft.com/office/drawing/2014/main" id="{5AE71D58-C0F9-40BA-4CE8-B4747CA0DF81}"/>
                </a:ext>
              </a:extLst>
            </p:cNvPr>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 name="Title 7">
            <a:extLst>
              <a:ext uri="{FF2B5EF4-FFF2-40B4-BE49-F238E27FC236}">
                <a16:creationId xmlns:a16="http://schemas.microsoft.com/office/drawing/2014/main" id="{3C772EAD-2EA3-0265-7E72-C49019A7586B}"/>
              </a:ext>
            </a:extLst>
          </p:cNvPr>
          <p:cNvSpPr>
            <a:spLocks noGrp="1"/>
          </p:cNvSpPr>
          <p:nvPr>
            <p:ph type="ctrTitle" idx="6"/>
          </p:nvPr>
        </p:nvSpPr>
        <p:spPr/>
        <p:txBody>
          <a:bodyPr/>
          <a:lstStyle/>
          <a:p>
            <a:r>
              <a:rPr lang="en-US" dirty="0"/>
              <a:t>SYSTEM FLOW</a:t>
            </a:r>
            <a:endParaRPr lang="nl-BE" dirty="0"/>
          </a:p>
        </p:txBody>
      </p:sp>
      <p:grpSp>
        <p:nvGrpSpPr>
          <p:cNvPr id="11" name="Google Shape;931;p57">
            <a:extLst>
              <a:ext uri="{FF2B5EF4-FFF2-40B4-BE49-F238E27FC236}">
                <a16:creationId xmlns:a16="http://schemas.microsoft.com/office/drawing/2014/main" id="{6BD448C4-1E60-3CCF-2A8D-F8352F6FFE26}"/>
              </a:ext>
            </a:extLst>
          </p:cNvPr>
          <p:cNvGrpSpPr/>
          <p:nvPr/>
        </p:nvGrpSpPr>
        <p:grpSpPr>
          <a:xfrm>
            <a:off x="3450328" y="1481868"/>
            <a:ext cx="473148" cy="148870"/>
            <a:chOff x="4458420" y="5169625"/>
            <a:chExt cx="178850" cy="56275"/>
          </a:xfrm>
        </p:grpSpPr>
        <p:sp>
          <p:nvSpPr>
            <p:cNvPr id="12" name="Google Shape;932;p57">
              <a:extLst>
                <a:ext uri="{FF2B5EF4-FFF2-40B4-BE49-F238E27FC236}">
                  <a16:creationId xmlns:a16="http://schemas.microsoft.com/office/drawing/2014/main" id="{DFC744F1-DD81-6612-FB10-49E330B93122}"/>
                </a:ext>
              </a:extLst>
            </p:cNvPr>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33;p57">
              <a:extLst>
                <a:ext uri="{FF2B5EF4-FFF2-40B4-BE49-F238E27FC236}">
                  <a16:creationId xmlns:a16="http://schemas.microsoft.com/office/drawing/2014/main" id="{4F6CDDB4-1098-9CE4-6148-5D9ED0E3CE21}"/>
                </a:ext>
              </a:extLst>
            </p:cNvPr>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34;p57">
              <a:extLst>
                <a:ext uri="{FF2B5EF4-FFF2-40B4-BE49-F238E27FC236}">
                  <a16:creationId xmlns:a16="http://schemas.microsoft.com/office/drawing/2014/main" id="{5E96250A-C0D7-2FD1-BCC9-4662C86D077E}"/>
                </a:ext>
              </a:extLst>
            </p:cNvPr>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35;p57">
              <a:extLst>
                <a:ext uri="{FF2B5EF4-FFF2-40B4-BE49-F238E27FC236}">
                  <a16:creationId xmlns:a16="http://schemas.microsoft.com/office/drawing/2014/main" id="{9062E2B4-50F7-8BD6-B461-082AC912C60C}"/>
                </a:ext>
              </a:extLst>
            </p:cNvPr>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931;p57">
            <a:extLst>
              <a:ext uri="{FF2B5EF4-FFF2-40B4-BE49-F238E27FC236}">
                <a16:creationId xmlns:a16="http://schemas.microsoft.com/office/drawing/2014/main" id="{03A266B8-0081-B390-2A62-3BC609C49748}"/>
              </a:ext>
            </a:extLst>
          </p:cNvPr>
          <p:cNvGrpSpPr/>
          <p:nvPr/>
        </p:nvGrpSpPr>
        <p:grpSpPr>
          <a:xfrm flipH="1">
            <a:off x="5165725" y="2590249"/>
            <a:ext cx="563814" cy="177397"/>
            <a:chOff x="4458420" y="5169625"/>
            <a:chExt cx="178850" cy="56275"/>
          </a:xfrm>
        </p:grpSpPr>
        <p:sp>
          <p:nvSpPr>
            <p:cNvPr id="22" name="Google Shape;932;p57">
              <a:extLst>
                <a:ext uri="{FF2B5EF4-FFF2-40B4-BE49-F238E27FC236}">
                  <a16:creationId xmlns:a16="http://schemas.microsoft.com/office/drawing/2014/main" id="{2EF1E631-43BA-D43A-4EAB-22F42400A8FF}"/>
                </a:ext>
              </a:extLst>
            </p:cNvPr>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33;p57">
              <a:extLst>
                <a:ext uri="{FF2B5EF4-FFF2-40B4-BE49-F238E27FC236}">
                  <a16:creationId xmlns:a16="http://schemas.microsoft.com/office/drawing/2014/main" id="{012209DB-146C-082D-87E6-5CE006D8671A}"/>
                </a:ext>
              </a:extLst>
            </p:cNvPr>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34;p57">
              <a:extLst>
                <a:ext uri="{FF2B5EF4-FFF2-40B4-BE49-F238E27FC236}">
                  <a16:creationId xmlns:a16="http://schemas.microsoft.com/office/drawing/2014/main" id="{62C16391-B192-4BA3-68C6-793898F9706F}"/>
                </a:ext>
              </a:extLst>
            </p:cNvPr>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935;p57">
              <a:extLst>
                <a:ext uri="{FF2B5EF4-FFF2-40B4-BE49-F238E27FC236}">
                  <a16:creationId xmlns:a16="http://schemas.microsoft.com/office/drawing/2014/main" id="{4ECA3EE6-BE95-DA45-ED09-621623256EF5}"/>
                </a:ext>
              </a:extLst>
            </p:cNvPr>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 name="Google Shape;178;p30">
            <a:extLst>
              <a:ext uri="{FF2B5EF4-FFF2-40B4-BE49-F238E27FC236}">
                <a16:creationId xmlns:a16="http://schemas.microsoft.com/office/drawing/2014/main" id="{E148D8BF-F4B2-3A63-7543-8BBE713E0470}"/>
              </a:ext>
            </a:extLst>
          </p:cNvPr>
          <p:cNvSpPr/>
          <p:nvPr/>
        </p:nvSpPr>
        <p:spPr>
          <a:xfrm>
            <a:off x="2217746" y="1191675"/>
            <a:ext cx="1252303"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Incoming signals</a:t>
            </a:r>
            <a:endParaRPr b="1" dirty="0">
              <a:solidFill>
                <a:schemeClr val="bg1"/>
              </a:solidFill>
              <a:latin typeface="Livvic" pitchFamily="2" charset="0"/>
            </a:endParaRPr>
          </a:p>
        </p:txBody>
      </p:sp>
      <p:sp>
        <p:nvSpPr>
          <p:cNvPr id="32" name="Google Shape;178;p30">
            <a:extLst>
              <a:ext uri="{FF2B5EF4-FFF2-40B4-BE49-F238E27FC236}">
                <a16:creationId xmlns:a16="http://schemas.microsoft.com/office/drawing/2014/main" id="{2CBC5B15-3DCD-CC2A-BC25-9B8F51492FEB}"/>
              </a:ext>
            </a:extLst>
          </p:cNvPr>
          <p:cNvSpPr/>
          <p:nvPr/>
        </p:nvSpPr>
        <p:spPr>
          <a:xfrm>
            <a:off x="3899227" y="1186417"/>
            <a:ext cx="1252303"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MEMS</a:t>
            </a:r>
            <a:br>
              <a:rPr lang="en-US" b="1" dirty="0">
                <a:solidFill>
                  <a:schemeClr val="bg1"/>
                </a:solidFill>
                <a:latin typeface="Livvic" pitchFamily="2" charset="0"/>
              </a:rPr>
            </a:br>
            <a:br>
              <a:rPr lang="en-US" b="1" dirty="0">
                <a:solidFill>
                  <a:schemeClr val="bg1"/>
                </a:solidFill>
                <a:latin typeface="Livvic" pitchFamily="2" charset="0"/>
              </a:rPr>
            </a:br>
            <a:endParaRPr b="1" dirty="0">
              <a:solidFill>
                <a:schemeClr val="bg1"/>
              </a:solidFill>
              <a:latin typeface="Livvic" pitchFamily="2" charset="0"/>
            </a:endParaRPr>
          </a:p>
        </p:txBody>
      </p:sp>
      <p:grpSp>
        <p:nvGrpSpPr>
          <p:cNvPr id="38" name="Google Shape;6771;p63">
            <a:extLst>
              <a:ext uri="{FF2B5EF4-FFF2-40B4-BE49-F238E27FC236}">
                <a16:creationId xmlns:a16="http://schemas.microsoft.com/office/drawing/2014/main" id="{496EB727-00B6-069A-3EE4-FA34B8D4FE44}"/>
              </a:ext>
            </a:extLst>
          </p:cNvPr>
          <p:cNvGrpSpPr/>
          <p:nvPr/>
        </p:nvGrpSpPr>
        <p:grpSpPr>
          <a:xfrm>
            <a:off x="4379139" y="1513931"/>
            <a:ext cx="282318" cy="337168"/>
            <a:chOff x="1635875" y="237775"/>
            <a:chExt cx="4370250" cy="5219325"/>
          </a:xfrm>
          <a:solidFill>
            <a:schemeClr val="bg1"/>
          </a:solidFill>
        </p:grpSpPr>
        <p:sp>
          <p:nvSpPr>
            <p:cNvPr id="39" name="Google Shape;6772;p63">
              <a:extLst>
                <a:ext uri="{FF2B5EF4-FFF2-40B4-BE49-F238E27FC236}">
                  <a16:creationId xmlns:a16="http://schemas.microsoft.com/office/drawing/2014/main" id="{7D42A6E3-AA90-C93A-9C5E-C4C8C97966BE}"/>
                </a:ext>
              </a:extLst>
            </p:cNvPr>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6773;p63">
              <a:extLst>
                <a:ext uri="{FF2B5EF4-FFF2-40B4-BE49-F238E27FC236}">
                  <a16:creationId xmlns:a16="http://schemas.microsoft.com/office/drawing/2014/main" id="{0AFF16C7-39B0-BCD9-6375-9D73FFC30FDB}"/>
                </a:ext>
              </a:extLst>
            </p:cNvPr>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 name="Google Shape;3537;p58">
            <a:extLst>
              <a:ext uri="{FF2B5EF4-FFF2-40B4-BE49-F238E27FC236}">
                <a16:creationId xmlns:a16="http://schemas.microsoft.com/office/drawing/2014/main" id="{C6F21523-5BC9-80C8-2044-31FC5A0B9128}"/>
              </a:ext>
            </a:extLst>
          </p:cNvPr>
          <p:cNvSpPr/>
          <p:nvPr/>
        </p:nvSpPr>
        <p:spPr>
          <a:xfrm rot="6143224">
            <a:off x="5228350" y="1360135"/>
            <a:ext cx="771391" cy="1018523"/>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78;p30">
            <a:extLst>
              <a:ext uri="{FF2B5EF4-FFF2-40B4-BE49-F238E27FC236}">
                <a16:creationId xmlns:a16="http://schemas.microsoft.com/office/drawing/2014/main" id="{F2D33B44-C394-6002-F7F3-D206C49815DC}"/>
              </a:ext>
            </a:extLst>
          </p:cNvPr>
          <p:cNvSpPr/>
          <p:nvPr/>
        </p:nvSpPr>
        <p:spPr>
          <a:xfrm>
            <a:off x="5729539" y="2339772"/>
            <a:ext cx="1252303"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FPGA</a:t>
            </a:r>
            <a:br>
              <a:rPr lang="en-US" b="1" dirty="0">
                <a:solidFill>
                  <a:schemeClr val="bg1"/>
                </a:solidFill>
                <a:latin typeface="Livvic" pitchFamily="2" charset="0"/>
              </a:rPr>
            </a:br>
            <a:r>
              <a:rPr lang="en-US" b="1" dirty="0">
                <a:solidFill>
                  <a:schemeClr val="bg1"/>
                </a:solidFill>
                <a:latin typeface="Livvic" pitchFamily="2" charset="0"/>
              </a:rPr>
              <a:t>µC</a:t>
            </a:r>
            <a:endParaRPr b="1" dirty="0">
              <a:solidFill>
                <a:schemeClr val="bg1"/>
              </a:solidFill>
              <a:latin typeface="Livvic" pitchFamily="2" charset="0"/>
            </a:endParaRPr>
          </a:p>
        </p:txBody>
      </p:sp>
      <p:sp>
        <p:nvSpPr>
          <p:cNvPr id="44" name="Google Shape;342;p40">
            <a:extLst>
              <a:ext uri="{FF2B5EF4-FFF2-40B4-BE49-F238E27FC236}">
                <a16:creationId xmlns:a16="http://schemas.microsoft.com/office/drawing/2014/main" id="{935EB186-288A-46F4-CA46-79C088112722}"/>
              </a:ext>
            </a:extLst>
          </p:cNvPr>
          <p:cNvSpPr/>
          <p:nvPr/>
        </p:nvSpPr>
        <p:spPr>
          <a:xfrm>
            <a:off x="5511526" y="1572393"/>
            <a:ext cx="487501" cy="315146"/>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bg1"/>
                </a:solidFill>
                <a:latin typeface="Livvic" pitchFamily="2" charset="0"/>
              </a:rPr>
              <a:t>I2S</a:t>
            </a:r>
            <a:endParaRPr b="1" dirty="0">
              <a:solidFill>
                <a:schemeClr val="bg1"/>
              </a:solidFill>
              <a:latin typeface="Livvic" pitchFamily="2" charset="0"/>
            </a:endParaRPr>
          </a:p>
        </p:txBody>
      </p:sp>
      <p:sp>
        <p:nvSpPr>
          <p:cNvPr id="45" name="Google Shape;178;p30">
            <a:extLst>
              <a:ext uri="{FF2B5EF4-FFF2-40B4-BE49-F238E27FC236}">
                <a16:creationId xmlns:a16="http://schemas.microsoft.com/office/drawing/2014/main" id="{AD836BC8-B76D-AF75-256C-84F89977BB41}"/>
              </a:ext>
            </a:extLst>
          </p:cNvPr>
          <p:cNvSpPr/>
          <p:nvPr/>
        </p:nvSpPr>
        <p:spPr>
          <a:xfrm>
            <a:off x="3915932" y="2339772"/>
            <a:ext cx="1252303"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DSP </a:t>
            </a:r>
          </a:p>
          <a:p>
            <a:pPr marL="0" lvl="0" indent="0" algn="ctr" rtl="0">
              <a:spcBef>
                <a:spcPts val="0"/>
              </a:spcBef>
              <a:spcAft>
                <a:spcPts val="0"/>
              </a:spcAft>
              <a:buNone/>
            </a:pPr>
            <a:r>
              <a:rPr lang="en-US" b="1" dirty="0">
                <a:solidFill>
                  <a:schemeClr val="bg1"/>
                </a:solidFill>
                <a:latin typeface="Livvic" pitchFamily="2" charset="0"/>
              </a:rPr>
              <a:t>Algorithm</a:t>
            </a:r>
            <a:endParaRPr b="1" dirty="0">
              <a:solidFill>
                <a:schemeClr val="bg1"/>
              </a:solidFill>
              <a:latin typeface="Livvic" pitchFamily="2" charset="0"/>
            </a:endParaRPr>
          </a:p>
        </p:txBody>
      </p:sp>
      <p:sp>
        <p:nvSpPr>
          <p:cNvPr id="46" name="Google Shape;178;p30">
            <a:extLst>
              <a:ext uri="{FF2B5EF4-FFF2-40B4-BE49-F238E27FC236}">
                <a16:creationId xmlns:a16="http://schemas.microsoft.com/office/drawing/2014/main" id="{A9B80A52-6078-F823-FFB3-04E1A3E07339}"/>
              </a:ext>
            </a:extLst>
          </p:cNvPr>
          <p:cNvSpPr/>
          <p:nvPr/>
        </p:nvSpPr>
        <p:spPr>
          <a:xfrm>
            <a:off x="1418501" y="2352423"/>
            <a:ext cx="1961429"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Timed object localization</a:t>
            </a:r>
            <a:endParaRPr b="1" dirty="0">
              <a:solidFill>
                <a:schemeClr val="bg1"/>
              </a:solidFill>
              <a:latin typeface="Livvic" pitchFamily="2" charset="0"/>
            </a:endParaRPr>
          </a:p>
        </p:txBody>
      </p:sp>
      <p:sp>
        <p:nvSpPr>
          <p:cNvPr id="52" name="Google Shape;178;p30">
            <a:extLst>
              <a:ext uri="{FF2B5EF4-FFF2-40B4-BE49-F238E27FC236}">
                <a16:creationId xmlns:a16="http://schemas.microsoft.com/office/drawing/2014/main" id="{798B9BCC-704C-4B3D-C606-62BA6058028E}"/>
              </a:ext>
            </a:extLst>
          </p:cNvPr>
          <p:cNvSpPr/>
          <p:nvPr/>
        </p:nvSpPr>
        <p:spPr>
          <a:xfrm>
            <a:off x="3203036" y="3596421"/>
            <a:ext cx="2464216" cy="72925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1"/>
                </a:solidFill>
                <a:latin typeface="Livvic" pitchFamily="2" charset="0"/>
              </a:rPr>
              <a:t>Notify </a:t>
            </a:r>
            <a:br>
              <a:rPr lang="en-US" b="1" dirty="0">
                <a:solidFill>
                  <a:schemeClr val="bg1"/>
                </a:solidFill>
                <a:latin typeface="Livvic" pitchFamily="2" charset="0"/>
              </a:rPr>
            </a:br>
            <a:r>
              <a:rPr lang="en-US" b="1" dirty="0">
                <a:solidFill>
                  <a:schemeClr val="bg1"/>
                </a:solidFill>
                <a:latin typeface="Livvic" pitchFamily="2" charset="0"/>
              </a:rPr>
              <a:t>user</a:t>
            </a:r>
            <a:endParaRPr b="1" dirty="0">
              <a:solidFill>
                <a:schemeClr val="bg1"/>
              </a:solidFill>
              <a:latin typeface="Livvic" pitchFamily="2" charset="0"/>
            </a:endParaRPr>
          </a:p>
        </p:txBody>
      </p:sp>
      <p:grpSp>
        <p:nvGrpSpPr>
          <p:cNvPr id="33" name="Google Shape;5270;p61">
            <a:extLst>
              <a:ext uri="{FF2B5EF4-FFF2-40B4-BE49-F238E27FC236}">
                <a16:creationId xmlns:a16="http://schemas.microsoft.com/office/drawing/2014/main" id="{43FF45C6-ADAA-B5D6-015D-A568CA6911CE}"/>
              </a:ext>
            </a:extLst>
          </p:cNvPr>
          <p:cNvGrpSpPr/>
          <p:nvPr/>
        </p:nvGrpSpPr>
        <p:grpSpPr>
          <a:xfrm>
            <a:off x="3481215" y="3789063"/>
            <a:ext cx="356627" cy="334252"/>
            <a:chOff x="6219391" y="3816756"/>
            <a:chExt cx="356627" cy="334252"/>
          </a:xfrm>
          <a:solidFill>
            <a:schemeClr val="bg1"/>
          </a:solidFill>
        </p:grpSpPr>
        <p:sp>
          <p:nvSpPr>
            <p:cNvPr id="34" name="Google Shape;5271;p61">
              <a:extLst>
                <a:ext uri="{FF2B5EF4-FFF2-40B4-BE49-F238E27FC236}">
                  <a16:creationId xmlns:a16="http://schemas.microsoft.com/office/drawing/2014/main" id="{F13F66F6-BC51-61A5-1A37-1713D993D99D}"/>
                </a:ext>
              </a:extLst>
            </p:cNvPr>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5272;p61">
              <a:extLst>
                <a:ext uri="{FF2B5EF4-FFF2-40B4-BE49-F238E27FC236}">
                  <a16:creationId xmlns:a16="http://schemas.microsoft.com/office/drawing/2014/main" id="{773B34C1-14F5-8F14-7B1B-20557172AE15}"/>
                </a:ext>
              </a:extLst>
            </p:cNvPr>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5273;p61">
              <a:extLst>
                <a:ext uri="{FF2B5EF4-FFF2-40B4-BE49-F238E27FC236}">
                  <a16:creationId xmlns:a16="http://schemas.microsoft.com/office/drawing/2014/main" id="{B257F7DD-DBD3-2D2C-7705-BA2765FB4ACB}"/>
                </a:ext>
              </a:extLst>
            </p:cNvPr>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5274;p61">
              <a:extLst>
                <a:ext uri="{FF2B5EF4-FFF2-40B4-BE49-F238E27FC236}">
                  <a16:creationId xmlns:a16="http://schemas.microsoft.com/office/drawing/2014/main" id="{35854F8B-9159-9FFE-CE7D-927877982EE3}"/>
                </a:ext>
              </a:extLst>
            </p:cNvPr>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 name="Google Shape;3541;p58">
            <a:extLst>
              <a:ext uri="{FF2B5EF4-FFF2-40B4-BE49-F238E27FC236}">
                <a16:creationId xmlns:a16="http://schemas.microsoft.com/office/drawing/2014/main" id="{189EEE60-2C3C-AF48-2504-3F3C4EC541A8}"/>
              </a:ext>
            </a:extLst>
          </p:cNvPr>
          <p:cNvSpPr/>
          <p:nvPr/>
        </p:nvSpPr>
        <p:spPr>
          <a:xfrm rot="3951501">
            <a:off x="2653791" y="3208099"/>
            <a:ext cx="673284" cy="249252"/>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42" name="Picture 2" descr="Bike Riding Sketch Images – Browse 33,872 Stock Photos, Vectors, and Video  | Adobe Stock">
            <a:extLst>
              <a:ext uri="{FF2B5EF4-FFF2-40B4-BE49-F238E27FC236}">
                <a16:creationId xmlns:a16="http://schemas.microsoft.com/office/drawing/2014/main" id="{5FEBDB69-CBE5-45CA-A42A-6A9807311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460"/>
            <a:ext cx="1006997" cy="705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749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2" name="Picture 2" descr="VM1010 - Vesper">
            <a:extLst>
              <a:ext uri="{FF2B5EF4-FFF2-40B4-BE49-F238E27FC236}">
                <a16:creationId xmlns:a16="http://schemas.microsoft.com/office/drawing/2014/main" id="{CAE14F9D-0565-D0C6-83AA-3F26584CE8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747" y="1251162"/>
            <a:ext cx="4016253" cy="29469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7" name="Google Shape;207;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SENSE</a:t>
            </a:r>
            <a:endParaRPr sz="28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Using digital microphones we acquire data about our enviroment.</a:t>
            </a:r>
            <a:endParaRPr dirty="0"/>
          </a:p>
        </p:txBody>
      </p:sp>
      <p:sp>
        <p:nvSpPr>
          <p:cNvPr id="211" name="Google Shape;211;p32"/>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266" name="Picture 2" descr="Bicycle Drawing Images – Browse 93,920 Stock Photos, Vectors, and Video |  Adobe Stock">
            <a:extLst>
              <a:ext uri="{FF2B5EF4-FFF2-40B4-BE49-F238E27FC236}">
                <a16:creationId xmlns:a16="http://schemas.microsoft.com/office/drawing/2014/main" id="{B66898AB-0399-1649-3730-CDA5A2986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502" y="2011680"/>
            <a:ext cx="700088" cy="560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REQUIREMENTS</a:t>
            </a:r>
            <a:endParaRPr dirty="0"/>
          </a:p>
        </p:txBody>
      </p:sp>
      <p:sp>
        <p:nvSpPr>
          <p:cNvPr id="258" name="Google Shape;258;p38"/>
          <p:cNvSpPr txBox="1">
            <a:spLocks noGrp="1"/>
          </p:cNvSpPr>
          <p:nvPr>
            <p:ph type="subTitle" idx="1"/>
          </p:nvPr>
        </p:nvSpPr>
        <p:spPr>
          <a:xfrm>
            <a:off x="1623530" y="1885194"/>
            <a:ext cx="1563900" cy="111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Spectrum</a:t>
            </a:r>
            <a:endParaRPr dirty="0"/>
          </a:p>
        </p:txBody>
      </p:sp>
      <p:sp>
        <p:nvSpPr>
          <p:cNvPr id="259" name="Google Shape;259;p38"/>
          <p:cNvSpPr txBox="1">
            <a:spLocks noGrp="1"/>
          </p:cNvSpPr>
          <p:nvPr>
            <p:ph type="subTitle" idx="3"/>
          </p:nvPr>
        </p:nvSpPr>
        <p:spPr>
          <a:xfrm>
            <a:off x="4378025" y="1928807"/>
            <a:ext cx="129864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Size and IP Rating</a:t>
            </a:r>
            <a:endParaRPr dirty="0"/>
          </a:p>
        </p:txBody>
      </p:sp>
      <p:sp>
        <p:nvSpPr>
          <p:cNvPr id="261" name="Google Shape;261;p38"/>
          <p:cNvSpPr txBox="1">
            <a:spLocks noGrp="1"/>
          </p:cNvSpPr>
          <p:nvPr>
            <p:ph type="ctrTitle" idx="2"/>
          </p:nvPr>
        </p:nvSpPr>
        <p:spPr>
          <a:xfrm>
            <a:off x="4420572" y="139949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FORM FACTOR</a:t>
            </a:r>
            <a:endParaRPr dirty="0"/>
          </a:p>
        </p:txBody>
      </p:sp>
      <p:sp>
        <p:nvSpPr>
          <p:cNvPr id="263" name="Google Shape;263;p38"/>
          <p:cNvSpPr txBox="1">
            <a:spLocks noGrp="1"/>
          </p:cNvSpPr>
          <p:nvPr>
            <p:ph type="ctrTitle"/>
          </p:nvPr>
        </p:nvSpPr>
        <p:spPr>
          <a:xfrm>
            <a:off x="1621622" y="139949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FREQUENCY</a:t>
            </a:r>
            <a:endParaRPr dirty="0"/>
          </a:p>
        </p:txBody>
      </p:sp>
      <p:sp>
        <p:nvSpPr>
          <p:cNvPr id="264" name="Google Shape;264;p38"/>
          <p:cNvSpPr/>
          <p:nvPr/>
        </p:nvSpPr>
        <p:spPr>
          <a:xfrm>
            <a:off x="1713342" y="939942"/>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 name="Google Shape;265;p38"/>
          <p:cNvSpPr/>
          <p:nvPr/>
        </p:nvSpPr>
        <p:spPr>
          <a:xfrm>
            <a:off x="4568345" y="939942"/>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 name="Google Shape;267;p38"/>
          <p:cNvSpPr/>
          <p:nvPr/>
        </p:nvSpPr>
        <p:spPr>
          <a:xfrm>
            <a:off x="1713342" y="2913896"/>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 name="Google Shape;268;p38"/>
          <p:cNvSpPr/>
          <p:nvPr/>
        </p:nvSpPr>
        <p:spPr>
          <a:xfrm>
            <a:off x="4584322" y="2913896"/>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0" name="Google Shape;270;p38"/>
          <p:cNvGrpSpPr/>
          <p:nvPr/>
        </p:nvGrpSpPr>
        <p:grpSpPr>
          <a:xfrm>
            <a:off x="1761117" y="1001719"/>
            <a:ext cx="382519" cy="350682"/>
            <a:chOff x="2903337" y="4279032"/>
            <a:chExt cx="382519" cy="350682"/>
          </a:xfrm>
        </p:grpSpPr>
        <p:sp>
          <p:nvSpPr>
            <p:cNvPr id="271" name="Google Shape;271;p3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3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3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3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3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3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3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3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3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3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3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4" name="Google Shape;294;p38"/>
          <p:cNvGrpSpPr/>
          <p:nvPr/>
        </p:nvGrpSpPr>
        <p:grpSpPr>
          <a:xfrm>
            <a:off x="1774307" y="2987021"/>
            <a:ext cx="337069" cy="302593"/>
            <a:chOff x="3441065" y="4302505"/>
            <a:chExt cx="337069" cy="302593"/>
          </a:xfrm>
        </p:grpSpPr>
        <p:sp>
          <p:nvSpPr>
            <p:cNvPr id="295" name="Google Shape;295;p38"/>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38"/>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8"/>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8"/>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38"/>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38"/>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8"/>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38"/>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38"/>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8"/>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8"/>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38"/>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5" name="Google Shape;315;p38"/>
          <p:cNvSpPr txBox="1">
            <a:spLocks noGrp="1"/>
          </p:cNvSpPr>
          <p:nvPr>
            <p:ph type="ctrTitle" idx="7"/>
          </p:nvPr>
        </p:nvSpPr>
        <p:spPr>
          <a:xfrm>
            <a:off x="1621622" y="3372896"/>
            <a:ext cx="2325538"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316" name="Google Shape;316;p38"/>
          <p:cNvSpPr txBox="1">
            <a:spLocks noGrp="1"/>
          </p:cNvSpPr>
          <p:nvPr>
            <p:ph type="subTitle" idx="8"/>
          </p:nvPr>
        </p:nvSpPr>
        <p:spPr>
          <a:xfrm>
            <a:off x="1188220" y="3907200"/>
            <a:ext cx="2499860" cy="1055956"/>
          </a:xfrm>
          <a:prstGeom prst="rect">
            <a:avLst/>
          </a:prstGeom>
        </p:spPr>
        <p:txBody>
          <a:bodyPr spcFirstLastPara="1" wrap="square" lIns="91425" tIns="91425" rIns="91425" bIns="91425" anchor="t" anchorCtr="0">
            <a:noAutofit/>
          </a:bodyPr>
          <a:lstStyle/>
          <a:p>
            <a:pPr marL="457200" lvl="1" indent="0"/>
            <a:r>
              <a:rPr lang="en" dirty="0"/>
              <a:t>Communication protocols</a:t>
            </a:r>
            <a:endParaRPr dirty="0"/>
          </a:p>
        </p:txBody>
      </p:sp>
      <p:sp>
        <p:nvSpPr>
          <p:cNvPr id="317" name="Google Shape;317;p38"/>
          <p:cNvSpPr txBox="1">
            <a:spLocks noGrp="1"/>
          </p:cNvSpPr>
          <p:nvPr>
            <p:ph type="ctrTitle" idx="9"/>
          </p:nvPr>
        </p:nvSpPr>
        <p:spPr>
          <a:xfrm>
            <a:off x="4420572" y="337289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AVAILABILITY</a:t>
            </a:r>
            <a:endParaRPr dirty="0"/>
          </a:p>
        </p:txBody>
      </p:sp>
      <p:sp>
        <p:nvSpPr>
          <p:cNvPr id="318" name="Google Shape;318;p38"/>
          <p:cNvSpPr txBox="1">
            <a:spLocks noGrp="1"/>
          </p:cNvSpPr>
          <p:nvPr>
            <p:ph type="subTitle" idx="13"/>
          </p:nvPr>
        </p:nvSpPr>
        <p:spPr>
          <a:xfrm>
            <a:off x="4515737" y="3905045"/>
            <a:ext cx="196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Price and stock</a:t>
            </a:r>
            <a:endParaRPr dirty="0"/>
          </a:p>
        </p:txBody>
      </p:sp>
      <p:grpSp>
        <p:nvGrpSpPr>
          <p:cNvPr id="21" name="Google Shape;7550;p65">
            <a:extLst>
              <a:ext uri="{FF2B5EF4-FFF2-40B4-BE49-F238E27FC236}">
                <a16:creationId xmlns:a16="http://schemas.microsoft.com/office/drawing/2014/main" id="{D1C51DAF-BD6E-CA5E-1896-31C81B4D29FE}"/>
              </a:ext>
            </a:extLst>
          </p:cNvPr>
          <p:cNvGrpSpPr/>
          <p:nvPr/>
        </p:nvGrpSpPr>
        <p:grpSpPr>
          <a:xfrm>
            <a:off x="4646280" y="2987700"/>
            <a:ext cx="312698" cy="286534"/>
            <a:chOff x="2312623" y="2468584"/>
            <a:chExt cx="312698" cy="286534"/>
          </a:xfrm>
          <a:solidFill>
            <a:schemeClr val="bg1"/>
          </a:solidFill>
        </p:grpSpPr>
        <p:sp>
          <p:nvSpPr>
            <p:cNvPr id="22" name="Google Shape;7551;p65">
              <a:extLst>
                <a:ext uri="{FF2B5EF4-FFF2-40B4-BE49-F238E27FC236}">
                  <a16:creationId xmlns:a16="http://schemas.microsoft.com/office/drawing/2014/main" id="{B2D4DB7E-BB79-418C-2B28-A4DC6CE464A8}"/>
                </a:ext>
              </a:extLst>
            </p:cNvPr>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552;p65">
              <a:extLst>
                <a:ext uri="{FF2B5EF4-FFF2-40B4-BE49-F238E27FC236}">
                  <a16:creationId xmlns:a16="http://schemas.microsoft.com/office/drawing/2014/main" id="{E8A6DE81-3998-1461-AED2-43D489312500}"/>
                </a:ext>
              </a:extLst>
            </p:cNvPr>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7553;p65">
              <a:extLst>
                <a:ext uri="{FF2B5EF4-FFF2-40B4-BE49-F238E27FC236}">
                  <a16:creationId xmlns:a16="http://schemas.microsoft.com/office/drawing/2014/main" id="{22C2F045-AB4A-13E5-84EF-F23E7C11A03A}"/>
                </a:ext>
              </a:extLst>
            </p:cNvPr>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6627;p63">
            <a:extLst>
              <a:ext uri="{FF2B5EF4-FFF2-40B4-BE49-F238E27FC236}">
                <a16:creationId xmlns:a16="http://schemas.microsoft.com/office/drawing/2014/main" id="{A3632B77-BB50-D91A-72E0-A6244CF5149A}"/>
              </a:ext>
            </a:extLst>
          </p:cNvPr>
          <p:cNvGrpSpPr/>
          <p:nvPr/>
        </p:nvGrpSpPr>
        <p:grpSpPr>
          <a:xfrm>
            <a:off x="4664314" y="994045"/>
            <a:ext cx="244676" cy="351095"/>
            <a:chOff x="5343544" y="1509358"/>
            <a:chExt cx="244676" cy="351095"/>
          </a:xfrm>
          <a:solidFill>
            <a:schemeClr val="bg1"/>
          </a:solidFill>
        </p:grpSpPr>
        <p:sp>
          <p:nvSpPr>
            <p:cNvPr id="26" name="Google Shape;6628;p63">
              <a:extLst>
                <a:ext uri="{FF2B5EF4-FFF2-40B4-BE49-F238E27FC236}">
                  <a16:creationId xmlns:a16="http://schemas.microsoft.com/office/drawing/2014/main" id="{6FD77957-4AFF-0EAB-B833-7CDFA4C9E472}"/>
                </a:ext>
              </a:extLst>
            </p:cNvPr>
            <p:cNvSpPr/>
            <p:nvPr/>
          </p:nvSpPr>
          <p:spPr>
            <a:xfrm>
              <a:off x="5430658" y="1574494"/>
              <a:ext cx="25031" cy="10655"/>
            </a:xfrm>
            <a:custGeom>
              <a:avLst/>
              <a:gdLst/>
              <a:ahLst/>
              <a:cxnLst/>
              <a:rect l="l" t="t" r="r" b="b"/>
              <a:pathLst>
                <a:path w="787" h="335" extrusionOk="0">
                  <a:moveTo>
                    <a:pt x="167" y="1"/>
                  </a:moveTo>
                  <a:cubicBezTo>
                    <a:pt x="72" y="1"/>
                    <a:pt x="0" y="72"/>
                    <a:pt x="0" y="168"/>
                  </a:cubicBezTo>
                  <a:cubicBezTo>
                    <a:pt x="0" y="263"/>
                    <a:pt x="72" y="334"/>
                    <a:pt x="167" y="334"/>
                  </a:cubicBezTo>
                  <a:lnTo>
                    <a:pt x="619" y="334"/>
                  </a:lnTo>
                  <a:cubicBezTo>
                    <a:pt x="715" y="334"/>
                    <a:pt x="786" y="263"/>
                    <a:pt x="786" y="168"/>
                  </a:cubicBezTo>
                  <a:cubicBezTo>
                    <a:pt x="786" y="72"/>
                    <a:pt x="715" y="1"/>
                    <a:pt x="6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29;p63">
              <a:extLst>
                <a:ext uri="{FF2B5EF4-FFF2-40B4-BE49-F238E27FC236}">
                  <a16:creationId xmlns:a16="http://schemas.microsoft.com/office/drawing/2014/main" id="{E273A65A-A7FD-E2E3-31AA-41CA4DC4F679}"/>
                </a:ext>
              </a:extLst>
            </p:cNvPr>
            <p:cNvSpPr/>
            <p:nvPr/>
          </p:nvSpPr>
          <p:spPr>
            <a:xfrm>
              <a:off x="5447706" y="1613137"/>
              <a:ext cx="39025" cy="38643"/>
            </a:xfrm>
            <a:custGeom>
              <a:avLst/>
              <a:gdLst/>
              <a:ahLst/>
              <a:cxnLst/>
              <a:rect l="l" t="t" r="r" b="b"/>
              <a:pathLst>
                <a:path w="1227" h="1215" extrusionOk="0">
                  <a:moveTo>
                    <a:pt x="607" y="322"/>
                  </a:moveTo>
                  <a:cubicBezTo>
                    <a:pt x="774" y="322"/>
                    <a:pt x="893" y="453"/>
                    <a:pt x="893" y="608"/>
                  </a:cubicBezTo>
                  <a:cubicBezTo>
                    <a:pt x="893" y="750"/>
                    <a:pt x="774" y="893"/>
                    <a:pt x="607" y="893"/>
                  </a:cubicBezTo>
                  <a:cubicBezTo>
                    <a:pt x="453" y="893"/>
                    <a:pt x="322" y="750"/>
                    <a:pt x="322" y="608"/>
                  </a:cubicBezTo>
                  <a:cubicBezTo>
                    <a:pt x="322" y="453"/>
                    <a:pt x="464" y="322"/>
                    <a:pt x="607" y="322"/>
                  </a:cubicBezTo>
                  <a:close/>
                  <a:moveTo>
                    <a:pt x="607" y="0"/>
                  </a:moveTo>
                  <a:cubicBezTo>
                    <a:pt x="274" y="0"/>
                    <a:pt x="0" y="262"/>
                    <a:pt x="0" y="608"/>
                  </a:cubicBezTo>
                  <a:cubicBezTo>
                    <a:pt x="0" y="953"/>
                    <a:pt x="274" y="1215"/>
                    <a:pt x="607" y="1215"/>
                  </a:cubicBezTo>
                  <a:cubicBezTo>
                    <a:pt x="953" y="1215"/>
                    <a:pt x="1215" y="953"/>
                    <a:pt x="1215" y="608"/>
                  </a:cubicBezTo>
                  <a:cubicBezTo>
                    <a:pt x="1226" y="262"/>
                    <a:pt x="953"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630;p63">
              <a:extLst>
                <a:ext uri="{FF2B5EF4-FFF2-40B4-BE49-F238E27FC236}">
                  <a16:creationId xmlns:a16="http://schemas.microsoft.com/office/drawing/2014/main" id="{4E3367AB-C6AC-0454-9C3B-A8FECA162B92}"/>
                </a:ext>
              </a:extLst>
            </p:cNvPr>
            <p:cNvSpPr/>
            <p:nvPr/>
          </p:nvSpPr>
          <p:spPr>
            <a:xfrm>
              <a:off x="5343544" y="1509358"/>
              <a:ext cx="244676" cy="351095"/>
            </a:xfrm>
            <a:custGeom>
              <a:avLst/>
              <a:gdLst/>
              <a:ahLst/>
              <a:cxnLst/>
              <a:rect l="l" t="t" r="r" b="b"/>
              <a:pathLst>
                <a:path w="7693" h="11039" extrusionOk="0">
                  <a:moveTo>
                    <a:pt x="4728" y="311"/>
                  </a:moveTo>
                  <a:lnTo>
                    <a:pt x="4728" y="1192"/>
                  </a:lnTo>
                  <a:cubicBezTo>
                    <a:pt x="4728" y="1275"/>
                    <a:pt x="4811" y="1346"/>
                    <a:pt x="4894" y="1346"/>
                  </a:cubicBezTo>
                  <a:cubicBezTo>
                    <a:pt x="4990" y="1346"/>
                    <a:pt x="5061" y="1275"/>
                    <a:pt x="5061" y="1192"/>
                  </a:cubicBezTo>
                  <a:lnTo>
                    <a:pt x="5061" y="322"/>
                  </a:lnTo>
                  <a:cubicBezTo>
                    <a:pt x="5716" y="418"/>
                    <a:pt x="6216" y="965"/>
                    <a:pt x="6216" y="1644"/>
                  </a:cubicBezTo>
                  <a:lnTo>
                    <a:pt x="6216" y="2037"/>
                  </a:lnTo>
                  <a:lnTo>
                    <a:pt x="4418" y="2037"/>
                  </a:lnTo>
                  <a:cubicBezTo>
                    <a:pt x="4335" y="2037"/>
                    <a:pt x="4251" y="2108"/>
                    <a:pt x="4251" y="2204"/>
                  </a:cubicBezTo>
                  <a:cubicBezTo>
                    <a:pt x="4251" y="2287"/>
                    <a:pt x="4335" y="2358"/>
                    <a:pt x="4418" y="2358"/>
                  </a:cubicBezTo>
                  <a:lnTo>
                    <a:pt x="6216" y="2358"/>
                  </a:lnTo>
                  <a:lnTo>
                    <a:pt x="6216" y="2704"/>
                  </a:lnTo>
                  <a:lnTo>
                    <a:pt x="4418" y="2704"/>
                  </a:lnTo>
                  <a:cubicBezTo>
                    <a:pt x="4335" y="2704"/>
                    <a:pt x="4251" y="2775"/>
                    <a:pt x="4251" y="2870"/>
                  </a:cubicBezTo>
                  <a:cubicBezTo>
                    <a:pt x="4251" y="2966"/>
                    <a:pt x="4335" y="3037"/>
                    <a:pt x="4418" y="3037"/>
                  </a:cubicBezTo>
                  <a:lnTo>
                    <a:pt x="6216" y="3037"/>
                  </a:lnTo>
                  <a:lnTo>
                    <a:pt x="6216" y="3382"/>
                  </a:lnTo>
                  <a:lnTo>
                    <a:pt x="4894" y="3382"/>
                  </a:lnTo>
                  <a:cubicBezTo>
                    <a:pt x="4811" y="3382"/>
                    <a:pt x="4728" y="3454"/>
                    <a:pt x="4728" y="3537"/>
                  </a:cubicBezTo>
                  <a:cubicBezTo>
                    <a:pt x="4728" y="3632"/>
                    <a:pt x="4811" y="3704"/>
                    <a:pt x="4894" y="3704"/>
                  </a:cubicBezTo>
                  <a:lnTo>
                    <a:pt x="6216" y="3704"/>
                  </a:lnTo>
                  <a:lnTo>
                    <a:pt x="6216" y="4049"/>
                  </a:lnTo>
                  <a:lnTo>
                    <a:pt x="4894" y="4049"/>
                  </a:lnTo>
                  <a:cubicBezTo>
                    <a:pt x="4811" y="4049"/>
                    <a:pt x="4728" y="4121"/>
                    <a:pt x="4728" y="4216"/>
                  </a:cubicBezTo>
                  <a:cubicBezTo>
                    <a:pt x="4728" y="4299"/>
                    <a:pt x="4811" y="4371"/>
                    <a:pt x="4894" y="4371"/>
                  </a:cubicBezTo>
                  <a:lnTo>
                    <a:pt x="6216" y="4371"/>
                  </a:lnTo>
                  <a:lnTo>
                    <a:pt x="6216" y="4716"/>
                  </a:lnTo>
                  <a:lnTo>
                    <a:pt x="4418" y="4716"/>
                  </a:lnTo>
                  <a:cubicBezTo>
                    <a:pt x="4335" y="4716"/>
                    <a:pt x="4251" y="4787"/>
                    <a:pt x="4251" y="4883"/>
                  </a:cubicBezTo>
                  <a:cubicBezTo>
                    <a:pt x="4251" y="4966"/>
                    <a:pt x="4335" y="5049"/>
                    <a:pt x="4418" y="5049"/>
                  </a:cubicBezTo>
                  <a:lnTo>
                    <a:pt x="6216" y="5049"/>
                  </a:lnTo>
                  <a:lnTo>
                    <a:pt x="6216" y="5383"/>
                  </a:lnTo>
                  <a:lnTo>
                    <a:pt x="4418" y="5383"/>
                  </a:lnTo>
                  <a:cubicBezTo>
                    <a:pt x="4335" y="5383"/>
                    <a:pt x="4251" y="5466"/>
                    <a:pt x="4251" y="5549"/>
                  </a:cubicBezTo>
                  <a:cubicBezTo>
                    <a:pt x="4251" y="5645"/>
                    <a:pt x="4335" y="5716"/>
                    <a:pt x="4418" y="5716"/>
                  </a:cubicBezTo>
                  <a:lnTo>
                    <a:pt x="6216" y="5716"/>
                  </a:lnTo>
                  <a:lnTo>
                    <a:pt x="6216" y="6097"/>
                  </a:lnTo>
                  <a:cubicBezTo>
                    <a:pt x="6216" y="6788"/>
                    <a:pt x="5716" y="7335"/>
                    <a:pt x="5061" y="7430"/>
                  </a:cubicBezTo>
                  <a:lnTo>
                    <a:pt x="5061" y="6538"/>
                  </a:lnTo>
                  <a:cubicBezTo>
                    <a:pt x="5061" y="6442"/>
                    <a:pt x="4990" y="6371"/>
                    <a:pt x="4894" y="6371"/>
                  </a:cubicBezTo>
                  <a:cubicBezTo>
                    <a:pt x="4811" y="6371"/>
                    <a:pt x="4728" y="6442"/>
                    <a:pt x="4728" y="6538"/>
                  </a:cubicBezTo>
                  <a:lnTo>
                    <a:pt x="4728" y="7407"/>
                  </a:lnTo>
                  <a:lnTo>
                    <a:pt x="4394" y="7407"/>
                  </a:lnTo>
                  <a:lnTo>
                    <a:pt x="4394" y="6538"/>
                  </a:lnTo>
                  <a:cubicBezTo>
                    <a:pt x="4394" y="6442"/>
                    <a:pt x="4311" y="6371"/>
                    <a:pt x="4228" y="6371"/>
                  </a:cubicBezTo>
                  <a:cubicBezTo>
                    <a:pt x="4132" y="6371"/>
                    <a:pt x="4061" y="6442"/>
                    <a:pt x="4061" y="6538"/>
                  </a:cubicBezTo>
                  <a:lnTo>
                    <a:pt x="4061" y="7407"/>
                  </a:lnTo>
                  <a:lnTo>
                    <a:pt x="3716" y="7407"/>
                  </a:lnTo>
                  <a:lnTo>
                    <a:pt x="3716" y="6538"/>
                  </a:lnTo>
                  <a:cubicBezTo>
                    <a:pt x="3716" y="6442"/>
                    <a:pt x="3644" y="6371"/>
                    <a:pt x="3561" y="6371"/>
                  </a:cubicBezTo>
                  <a:cubicBezTo>
                    <a:pt x="3466" y="6371"/>
                    <a:pt x="3394" y="6442"/>
                    <a:pt x="3394" y="6538"/>
                  </a:cubicBezTo>
                  <a:lnTo>
                    <a:pt x="3394" y="7407"/>
                  </a:lnTo>
                  <a:lnTo>
                    <a:pt x="3049" y="7407"/>
                  </a:lnTo>
                  <a:lnTo>
                    <a:pt x="3049" y="6538"/>
                  </a:lnTo>
                  <a:cubicBezTo>
                    <a:pt x="3049" y="6442"/>
                    <a:pt x="2977" y="6371"/>
                    <a:pt x="2882" y="6371"/>
                  </a:cubicBezTo>
                  <a:cubicBezTo>
                    <a:pt x="2799" y="6371"/>
                    <a:pt x="2727" y="6442"/>
                    <a:pt x="2727" y="6538"/>
                  </a:cubicBezTo>
                  <a:lnTo>
                    <a:pt x="2727" y="7395"/>
                  </a:lnTo>
                  <a:cubicBezTo>
                    <a:pt x="2073" y="7311"/>
                    <a:pt x="1561" y="6752"/>
                    <a:pt x="1561" y="6073"/>
                  </a:cubicBezTo>
                  <a:lnTo>
                    <a:pt x="1561" y="5680"/>
                  </a:lnTo>
                  <a:lnTo>
                    <a:pt x="3358" y="5680"/>
                  </a:lnTo>
                  <a:cubicBezTo>
                    <a:pt x="3454" y="5680"/>
                    <a:pt x="3525" y="5609"/>
                    <a:pt x="3525" y="5525"/>
                  </a:cubicBezTo>
                  <a:cubicBezTo>
                    <a:pt x="3525" y="5430"/>
                    <a:pt x="3454" y="5359"/>
                    <a:pt x="3358" y="5359"/>
                  </a:cubicBezTo>
                  <a:lnTo>
                    <a:pt x="1561" y="5359"/>
                  </a:lnTo>
                  <a:lnTo>
                    <a:pt x="1561" y="5014"/>
                  </a:lnTo>
                  <a:lnTo>
                    <a:pt x="3358" y="5014"/>
                  </a:lnTo>
                  <a:cubicBezTo>
                    <a:pt x="3454" y="5014"/>
                    <a:pt x="3525" y="4942"/>
                    <a:pt x="3525" y="4847"/>
                  </a:cubicBezTo>
                  <a:cubicBezTo>
                    <a:pt x="3525" y="4763"/>
                    <a:pt x="3454" y="4680"/>
                    <a:pt x="3358" y="4680"/>
                  </a:cubicBezTo>
                  <a:lnTo>
                    <a:pt x="1561" y="4680"/>
                  </a:lnTo>
                  <a:lnTo>
                    <a:pt x="1561" y="4347"/>
                  </a:lnTo>
                  <a:lnTo>
                    <a:pt x="2894" y="4347"/>
                  </a:lnTo>
                  <a:cubicBezTo>
                    <a:pt x="2977" y="4347"/>
                    <a:pt x="3049" y="4263"/>
                    <a:pt x="3049" y="4180"/>
                  </a:cubicBezTo>
                  <a:cubicBezTo>
                    <a:pt x="3049" y="4085"/>
                    <a:pt x="2977" y="4013"/>
                    <a:pt x="2894" y="4013"/>
                  </a:cubicBezTo>
                  <a:lnTo>
                    <a:pt x="1561" y="4013"/>
                  </a:lnTo>
                  <a:lnTo>
                    <a:pt x="1561" y="3668"/>
                  </a:lnTo>
                  <a:lnTo>
                    <a:pt x="2894" y="3668"/>
                  </a:lnTo>
                  <a:cubicBezTo>
                    <a:pt x="2977" y="3668"/>
                    <a:pt x="3049" y="3597"/>
                    <a:pt x="3049" y="3513"/>
                  </a:cubicBezTo>
                  <a:cubicBezTo>
                    <a:pt x="3049" y="3418"/>
                    <a:pt x="2977" y="3347"/>
                    <a:pt x="2894" y="3347"/>
                  </a:cubicBezTo>
                  <a:lnTo>
                    <a:pt x="1561" y="3347"/>
                  </a:lnTo>
                  <a:lnTo>
                    <a:pt x="1561" y="3001"/>
                  </a:lnTo>
                  <a:lnTo>
                    <a:pt x="3358" y="3001"/>
                  </a:lnTo>
                  <a:cubicBezTo>
                    <a:pt x="3454" y="3001"/>
                    <a:pt x="3525" y="2930"/>
                    <a:pt x="3525" y="2835"/>
                  </a:cubicBezTo>
                  <a:cubicBezTo>
                    <a:pt x="3525" y="2751"/>
                    <a:pt x="3454" y="2680"/>
                    <a:pt x="3358" y="2680"/>
                  </a:cubicBezTo>
                  <a:lnTo>
                    <a:pt x="1561" y="2680"/>
                  </a:lnTo>
                  <a:lnTo>
                    <a:pt x="1561" y="2370"/>
                  </a:lnTo>
                  <a:lnTo>
                    <a:pt x="2156" y="2370"/>
                  </a:lnTo>
                  <a:cubicBezTo>
                    <a:pt x="2251" y="2370"/>
                    <a:pt x="2323" y="2287"/>
                    <a:pt x="2323" y="2204"/>
                  </a:cubicBezTo>
                  <a:cubicBezTo>
                    <a:pt x="2323" y="2108"/>
                    <a:pt x="2251" y="2037"/>
                    <a:pt x="2156" y="2037"/>
                  </a:cubicBezTo>
                  <a:lnTo>
                    <a:pt x="1561" y="2037"/>
                  </a:lnTo>
                  <a:lnTo>
                    <a:pt x="1561" y="1644"/>
                  </a:lnTo>
                  <a:cubicBezTo>
                    <a:pt x="1561" y="965"/>
                    <a:pt x="2073" y="418"/>
                    <a:pt x="2727" y="322"/>
                  </a:cubicBezTo>
                  <a:lnTo>
                    <a:pt x="2727" y="1192"/>
                  </a:lnTo>
                  <a:cubicBezTo>
                    <a:pt x="2727" y="1275"/>
                    <a:pt x="2799" y="1346"/>
                    <a:pt x="2882" y="1346"/>
                  </a:cubicBezTo>
                  <a:cubicBezTo>
                    <a:pt x="2977" y="1346"/>
                    <a:pt x="3049" y="1275"/>
                    <a:pt x="3049" y="1192"/>
                  </a:cubicBezTo>
                  <a:lnTo>
                    <a:pt x="3049" y="311"/>
                  </a:lnTo>
                  <a:lnTo>
                    <a:pt x="3394" y="311"/>
                  </a:lnTo>
                  <a:lnTo>
                    <a:pt x="3394" y="1192"/>
                  </a:lnTo>
                  <a:cubicBezTo>
                    <a:pt x="3394" y="1275"/>
                    <a:pt x="3466" y="1346"/>
                    <a:pt x="3561" y="1346"/>
                  </a:cubicBezTo>
                  <a:cubicBezTo>
                    <a:pt x="3644" y="1346"/>
                    <a:pt x="3716" y="1275"/>
                    <a:pt x="3716" y="1192"/>
                  </a:cubicBezTo>
                  <a:lnTo>
                    <a:pt x="3716" y="311"/>
                  </a:lnTo>
                  <a:lnTo>
                    <a:pt x="4061" y="311"/>
                  </a:lnTo>
                  <a:lnTo>
                    <a:pt x="4061" y="1192"/>
                  </a:lnTo>
                  <a:cubicBezTo>
                    <a:pt x="4061" y="1275"/>
                    <a:pt x="4132" y="1346"/>
                    <a:pt x="4228" y="1346"/>
                  </a:cubicBezTo>
                  <a:cubicBezTo>
                    <a:pt x="4311" y="1346"/>
                    <a:pt x="4394" y="1275"/>
                    <a:pt x="4394" y="1192"/>
                  </a:cubicBezTo>
                  <a:lnTo>
                    <a:pt x="4394" y="311"/>
                  </a:lnTo>
                  <a:close/>
                  <a:moveTo>
                    <a:pt x="6776" y="5025"/>
                  </a:moveTo>
                  <a:lnTo>
                    <a:pt x="6776" y="6192"/>
                  </a:lnTo>
                  <a:cubicBezTo>
                    <a:pt x="6776" y="7216"/>
                    <a:pt x="5942" y="8050"/>
                    <a:pt x="4906" y="8050"/>
                  </a:cubicBezTo>
                  <a:lnTo>
                    <a:pt x="2882" y="8050"/>
                  </a:lnTo>
                  <a:cubicBezTo>
                    <a:pt x="1858" y="8050"/>
                    <a:pt x="1025" y="7216"/>
                    <a:pt x="1025" y="6192"/>
                  </a:cubicBezTo>
                  <a:lnTo>
                    <a:pt x="1013" y="5025"/>
                  </a:lnTo>
                  <a:lnTo>
                    <a:pt x="1251" y="5025"/>
                  </a:lnTo>
                  <a:lnTo>
                    <a:pt x="1251" y="6085"/>
                  </a:lnTo>
                  <a:cubicBezTo>
                    <a:pt x="1251" y="6990"/>
                    <a:pt x="1977" y="7728"/>
                    <a:pt x="2882" y="7740"/>
                  </a:cubicBezTo>
                  <a:lnTo>
                    <a:pt x="4894" y="7740"/>
                  </a:lnTo>
                  <a:cubicBezTo>
                    <a:pt x="5799" y="7728"/>
                    <a:pt x="6537" y="6978"/>
                    <a:pt x="6537" y="6085"/>
                  </a:cubicBezTo>
                  <a:lnTo>
                    <a:pt x="6537" y="5025"/>
                  </a:lnTo>
                  <a:close/>
                  <a:moveTo>
                    <a:pt x="4144" y="8966"/>
                  </a:moveTo>
                  <a:lnTo>
                    <a:pt x="4144" y="9966"/>
                  </a:lnTo>
                  <a:lnTo>
                    <a:pt x="3620" y="9966"/>
                  </a:lnTo>
                  <a:lnTo>
                    <a:pt x="3620" y="8966"/>
                  </a:lnTo>
                  <a:close/>
                  <a:moveTo>
                    <a:pt x="6299" y="10300"/>
                  </a:moveTo>
                  <a:cubicBezTo>
                    <a:pt x="6561" y="10300"/>
                    <a:pt x="6787" y="10478"/>
                    <a:pt x="6859" y="10717"/>
                  </a:cubicBezTo>
                  <a:lnTo>
                    <a:pt x="918" y="10717"/>
                  </a:lnTo>
                  <a:cubicBezTo>
                    <a:pt x="1001" y="10478"/>
                    <a:pt x="1215" y="10300"/>
                    <a:pt x="1489" y="10300"/>
                  </a:cubicBezTo>
                  <a:close/>
                  <a:moveTo>
                    <a:pt x="2835" y="1"/>
                  </a:moveTo>
                  <a:cubicBezTo>
                    <a:pt x="1918" y="13"/>
                    <a:pt x="1191" y="763"/>
                    <a:pt x="1191" y="1656"/>
                  </a:cubicBezTo>
                  <a:lnTo>
                    <a:pt x="1191" y="4704"/>
                  </a:lnTo>
                  <a:lnTo>
                    <a:pt x="953" y="4704"/>
                  </a:lnTo>
                  <a:lnTo>
                    <a:pt x="953" y="4502"/>
                  </a:lnTo>
                  <a:cubicBezTo>
                    <a:pt x="953" y="4252"/>
                    <a:pt x="751" y="4037"/>
                    <a:pt x="477" y="4037"/>
                  </a:cubicBezTo>
                  <a:cubicBezTo>
                    <a:pt x="227" y="4037"/>
                    <a:pt x="1" y="4240"/>
                    <a:pt x="1" y="4502"/>
                  </a:cubicBezTo>
                  <a:lnTo>
                    <a:pt x="1" y="6168"/>
                  </a:lnTo>
                  <a:cubicBezTo>
                    <a:pt x="1" y="7716"/>
                    <a:pt x="1251" y="8966"/>
                    <a:pt x="2799" y="8966"/>
                  </a:cubicBezTo>
                  <a:lnTo>
                    <a:pt x="3227" y="8966"/>
                  </a:lnTo>
                  <a:lnTo>
                    <a:pt x="3227" y="9966"/>
                  </a:lnTo>
                  <a:lnTo>
                    <a:pt x="1406" y="9966"/>
                  </a:lnTo>
                  <a:cubicBezTo>
                    <a:pt x="906" y="9966"/>
                    <a:pt x="489" y="10371"/>
                    <a:pt x="489" y="10883"/>
                  </a:cubicBezTo>
                  <a:cubicBezTo>
                    <a:pt x="489" y="10967"/>
                    <a:pt x="572" y="11038"/>
                    <a:pt x="656" y="11038"/>
                  </a:cubicBezTo>
                  <a:lnTo>
                    <a:pt x="6966" y="11038"/>
                  </a:lnTo>
                  <a:cubicBezTo>
                    <a:pt x="7061" y="11038"/>
                    <a:pt x="7133" y="10967"/>
                    <a:pt x="7133" y="10883"/>
                  </a:cubicBezTo>
                  <a:cubicBezTo>
                    <a:pt x="7133" y="10383"/>
                    <a:pt x="6728" y="9966"/>
                    <a:pt x="6228" y="9966"/>
                  </a:cubicBezTo>
                  <a:lnTo>
                    <a:pt x="4466" y="9966"/>
                  </a:lnTo>
                  <a:lnTo>
                    <a:pt x="4466" y="8966"/>
                  </a:lnTo>
                  <a:lnTo>
                    <a:pt x="4894" y="8966"/>
                  </a:lnTo>
                  <a:cubicBezTo>
                    <a:pt x="6442" y="8966"/>
                    <a:pt x="7692" y="7728"/>
                    <a:pt x="7692" y="6168"/>
                  </a:cubicBezTo>
                  <a:lnTo>
                    <a:pt x="7692" y="5978"/>
                  </a:lnTo>
                  <a:cubicBezTo>
                    <a:pt x="7692" y="5895"/>
                    <a:pt x="7621" y="5811"/>
                    <a:pt x="7538" y="5811"/>
                  </a:cubicBezTo>
                  <a:cubicBezTo>
                    <a:pt x="7442" y="5811"/>
                    <a:pt x="7371" y="5895"/>
                    <a:pt x="7371" y="5978"/>
                  </a:cubicBezTo>
                  <a:lnTo>
                    <a:pt x="7371" y="6168"/>
                  </a:lnTo>
                  <a:cubicBezTo>
                    <a:pt x="7371" y="7538"/>
                    <a:pt x="6252" y="8657"/>
                    <a:pt x="4882" y="8657"/>
                  </a:cubicBezTo>
                  <a:lnTo>
                    <a:pt x="2858" y="8657"/>
                  </a:lnTo>
                  <a:cubicBezTo>
                    <a:pt x="1489" y="8657"/>
                    <a:pt x="370" y="7538"/>
                    <a:pt x="370" y="6168"/>
                  </a:cubicBezTo>
                  <a:lnTo>
                    <a:pt x="370" y="4502"/>
                  </a:lnTo>
                  <a:cubicBezTo>
                    <a:pt x="370" y="4418"/>
                    <a:pt x="453" y="4359"/>
                    <a:pt x="525" y="4359"/>
                  </a:cubicBezTo>
                  <a:cubicBezTo>
                    <a:pt x="596" y="4359"/>
                    <a:pt x="668" y="4430"/>
                    <a:pt x="668" y="4502"/>
                  </a:cubicBezTo>
                  <a:lnTo>
                    <a:pt x="668" y="6168"/>
                  </a:lnTo>
                  <a:cubicBezTo>
                    <a:pt x="668" y="7383"/>
                    <a:pt x="1656" y="8347"/>
                    <a:pt x="2846" y="8347"/>
                  </a:cubicBezTo>
                  <a:lnTo>
                    <a:pt x="4871" y="8347"/>
                  </a:lnTo>
                  <a:cubicBezTo>
                    <a:pt x="6073" y="8347"/>
                    <a:pt x="7037" y="7359"/>
                    <a:pt x="7037" y="6168"/>
                  </a:cubicBezTo>
                  <a:lnTo>
                    <a:pt x="7037" y="4502"/>
                  </a:lnTo>
                  <a:cubicBezTo>
                    <a:pt x="7037" y="4418"/>
                    <a:pt x="7121" y="4359"/>
                    <a:pt x="7192" y="4359"/>
                  </a:cubicBezTo>
                  <a:cubicBezTo>
                    <a:pt x="7276" y="4359"/>
                    <a:pt x="7335" y="4430"/>
                    <a:pt x="7335" y="4502"/>
                  </a:cubicBezTo>
                  <a:lnTo>
                    <a:pt x="7335" y="5252"/>
                  </a:lnTo>
                  <a:cubicBezTo>
                    <a:pt x="7335" y="5347"/>
                    <a:pt x="7418" y="5418"/>
                    <a:pt x="7502" y="5418"/>
                  </a:cubicBezTo>
                  <a:cubicBezTo>
                    <a:pt x="7585" y="5418"/>
                    <a:pt x="7668" y="5347"/>
                    <a:pt x="7668" y="5252"/>
                  </a:cubicBezTo>
                  <a:lnTo>
                    <a:pt x="7668" y="4502"/>
                  </a:lnTo>
                  <a:cubicBezTo>
                    <a:pt x="7668" y="4252"/>
                    <a:pt x="7454" y="4037"/>
                    <a:pt x="7192" y="4037"/>
                  </a:cubicBezTo>
                  <a:cubicBezTo>
                    <a:pt x="6930" y="4037"/>
                    <a:pt x="6716" y="4240"/>
                    <a:pt x="6716" y="4502"/>
                  </a:cubicBezTo>
                  <a:lnTo>
                    <a:pt x="6716" y="4704"/>
                  </a:lnTo>
                  <a:lnTo>
                    <a:pt x="6478" y="4704"/>
                  </a:lnTo>
                  <a:lnTo>
                    <a:pt x="6478" y="1656"/>
                  </a:lnTo>
                  <a:cubicBezTo>
                    <a:pt x="6478" y="739"/>
                    <a:pt x="5740" y="13"/>
                    <a:pt x="4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74" name="Picture 2" descr="Bicycle Drawing Images – Browse 93,920 Stock Photos, Vectors, and Video |  Adobe Stock">
            <a:extLst>
              <a:ext uri="{FF2B5EF4-FFF2-40B4-BE49-F238E27FC236}">
                <a16:creationId xmlns:a16="http://schemas.microsoft.com/office/drawing/2014/main" id="{7DD3A53A-8C89-7CC6-FFB0-BD85DA858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18456"/>
            <a:ext cx="805876" cy="644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1730</Words>
  <Application>Microsoft Office PowerPoint</Application>
  <PresentationFormat>On-screen Show (16:9)</PresentationFormat>
  <Paragraphs>320</Paragraphs>
  <Slides>43</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Symbol</vt:lpstr>
      <vt:lpstr>Roboto</vt:lpstr>
      <vt:lpstr>Catamaran ExtraLight</vt:lpstr>
      <vt:lpstr>Arial</vt:lpstr>
      <vt:lpstr>Catamaran Light</vt:lpstr>
      <vt:lpstr>Livvic</vt:lpstr>
      <vt:lpstr>Fira Sans Extra Condensed Medium</vt:lpstr>
      <vt:lpstr>Calibri</vt:lpstr>
      <vt:lpstr>Cambria Math</vt:lpstr>
      <vt:lpstr>Arial</vt:lpstr>
      <vt:lpstr>Engineering Project Proposal by Slidesgo</vt:lpstr>
      <vt:lpstr>EMBEDDED BIKE SAFETY</vt:lpstr>
      <vt:lpstr>TABLE OF CONTENTS</vt:lpstr>
      <vt:lpstr>THE PROBLEM</vt:lpstr>
      <vt:lpstr>THE PROBLEM</vt:lpstr>
      <vt:lpstr>SOLUTION</vt:lpstr>
      <vt:lpstr>PowerPoint Presentation</vt:lpstr>
      <vt:lpstr>SYSTEM FLOW</vt:lpstr>
      <vt:lpstr>SENSE</vt:lpstr>
      <vt:lpstr>REQUIREMENTS</vt:lpstr>
      <vt:lpstr>CHOICES</vt:lpstr>
      <vt:lpstr>PowerPoint Presentation</vt:lpstr>
      <vt:lpstr>PowerPoint Presentation</vt:lpstr>
      <vt:lpstr>PowerPoint Presentation</vt:lpstr>
      <vt:lpstr>CONCLUSION SENSE</vt:lpstr>
      <vt:lpstr>SENSE CHOICE</vt:lpstr>
      <vt:lpstr>PROCESS</vt:lpstr>
      <vt:lpstr>LOCALIZATION METHODS</vt:lpstr>
      <vt:lpstr>BEAMFORMING DELAY &amp; SUM</vt:lpstr>
      <vt:lpstr>BEAMFORMING DELAY &amp; SUM</vt:lpstr>
      <vt:lpstr>MIC PLACEMENT</vt:lpstr>
      <vt:lpstr>PowerPoint Presentation</vt:lpstr>
      <vt:lpstr>PowerPoint Presentation</vt:lpstr>
      <vt:lpstr>CALCULATE</vt:lpstr>
      <vt:lpstr>PowerPoint Presentation</vt:lpstr>
      <vt:lpstr>CHOICE?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CALCULATE</vt:lpstr>
      <vt:lpstr>PowerPoint Presentation</vt:lpstr>
      <vt:lpstr>POWER</vt:lpstr>
      <vt:lpstr>IC CHOICE</vt:lpstr>
      <vt:lpstr>CELL CHOICE</vt:lpstr>
      <vt:lpstr>CELL PERFORMANCE</vt:lpstr>
      <vt:lpstr>CELL SAFETY</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BIKE SAFETY</dc:title>
  <dc:creator>Sam Dilmaghanian</dc:creator>
  <cp:lastModifiedBy>Sam Tijs Dilmaghanian</cp:lastModifiedBy>
  <cp:revision>13</cp:revision>
  <dcterms:modified xsi:type="dcterms:W3CDTF">2022-12-20T12:16:54Z</dcterms:modified>
</cp:coreProperties>
</file>